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72" r:id="rId4"/>
    <p:sldId id="271" r:id="rId5"/>
    <p:sldId id="260" r:id="rId6"/>
    <p:sldId id="274" r:id="rId7"/>
    <p:sldId id="270" r:id="rId8"/>
    <p:sldId id="273" r:id="rId9"/>
    <p:sldId id="265" r:id="rId10"/>
    <p:sldId id="266"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77636" autoAdjust="0"/>
  </p:normalViewPr>
  <p:slideViewPr>
    <p:cSldViewPr snapToGrid="0" snapToObjects="1">
      <p:cViewPr varScale="1">
        <p:scale>
          <a:sx n="57" d="100"/>
          <a:sy n="57" d="100"/>
        </p:scale>
        <p:origin x="169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83975-6D98-4BEA-A14C-6C894438FEEA}" type="datetimeFigureOut">
              <a:rPr lang="en-US" smtClean="0"/>
              <a:t>7/25/2016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8E8C0-99F9-43FE-99DF-525520FB3399}" type="slidenum">
              <a:rPr lang="en-US" smtClean="0"/>
              <a:t>‹#›</a:t>
            </a:fld>
            <a:endParaRPr lang="en-US"/>
          </a:p>
        </p:txBody>
      </p:sp>
    </p:spTree>
    <p:extLst>
      <p:ext uri="{BB962C8B-B14F-4D97-AF65-F5344CB8AC3E}">
        <p14:creationId xmlns:p14="http://schemas.microsoft.com/office/powerpoint/2010/main" val="297104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Hello and welcome to our Mighty Mini Video on Illinois Harvest of the Month,</a:t>
            </a:r>
            <a:r>
              <a:rPr lang="en-US" baseline="0" dirty="0" smtClean="0"/>
              <a:t> presented by the Illinois Farm to School Network. My name is Diane Chapeta. I am a former Wisconsin school nutrition director, and the current network coordinator for the Illinois Farm to School Network.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will be your host today as we take a </a:t>
            </a:r>
            <a:r>
              <a:rPr lang="en-US" baseline="0" dirty="0" smtClean="0"/>
              <a:t>look at </a:t>
            </a:r>
            <a:r>
              <a:rPr lang="en-US" baseline="0" dirty="0" smtClean="0"/>
              <a:t>this new and exciting program.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of our Mighty Mini Videos are available on our website in a PDF format, as well a presentation format.</a:t>
            </a:r>
            <a:endParaRPr lang="en-US" dirty="0" smtClean="0"/>
          </a:p>
          <a:p>
            <a:endParaRPr lang="en-US" dirty="0"/>
          </a:p>
        </p:txBody>
      </p:sp>
      <p:sp>
        <p:nvSpPr>
          <p:cNvPr id="4" name="Slide Number Placeholder 3"/>
          <p:cNvSpPr>
            <a:spLocks noGrp="1"/>
          </p:cNvSpPr>
          <p:nvPr>
            <p:ph type="sldNum" sz="quarter" idx="10"/>
          </p:nvPr>
        </p:nvSpPr>
        <p:spPr/>
        <p:txBody>
          <a:bodyPr/>
          <a:lstStyle/>
          <a:p>
            <a:fld id="{67E8E8C0-99F9-43FE-99DF-525520FB3399}" type="slidenum">
              <a:rPr lang="en-US" smtClean="0"/>
              <a:t>1</a:t>
            </a:fld>
            <a:endParaRPr lang="en-US"/>
          </a:p>
        </p:txBody>
      </p:sp>
    </p:spTree>
    <p:extLst>
      <p:ext uri="{BB962C8B-B14F-4D97-AF65-F5344CB8AC3E}">
        <p14:creationId xmlns:p14="http://schemas.microsoft.com/office/powerpoint/2010/main" val="10636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year the Illinois Harvest of the Month calendar will be published for schools to download. The accompanying tools will be coordinated with each calendar.</a:t>
            </a:r>
            <a:r>
              <a:rPr lang="en-US" baseline="0" dirty="0" smtClean="0"/>
              <a:t> The current calendar can be viewed at: HarvestIllinois.org</a:t>
            </a:r>
          </a:p>
          <a:p>
            <a:endParaRPr lang="en-US" dirty="0"/>
          </a:p>
        </p:txBody>
      </p:sp>
      <p:sp>
        <p:nvSpPr>
          <p:cNvPr id="4" name="Slide Number Placeholder 3"/>
          <p:cNvSpPr>
            <a:spLocks noGrp="1"/>
          </p:cNvSpPr>
          <p:nvPr>
            <p:ph type="sldNum" sz="quarter" idx="10"/>
          </p:nvPr>
        </p:nvSpPr>
        <p:spPr/>
        <p:txBody>
          <a:bodyPr/>
          <a:lstStyle/>
          <a:p>
            <a:fld id="{67E8E8C0-99F9-43FE-99DF-525520FB3399}" type="slidenum">
              <a:rPr lang="en-US" smtClean="0"/>
              <a:t>10</a:t>
            </a:fld>
            <a:endParaRPr lang="en-US"/>
          </a:p>
        </p:txBody>
      </p:sp>
    </p:spTree>
    <p:extLst>
      <p:ext uri="{BB962C8B-B14F-4D97-AF65-F5344CB8AC3E}">
        <p14:creationId xmlns:p14="http://schemas.microsoft.com/office/powerpoint/2010/main" val="1271546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Registration for the Harvest of the Month will be open to all Illinois schools in May of 2017. The 2017/2018 annual calendar, filled with monthly selections, will be available for viewing at that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Watch for best practices</a:t>
            </a:r>
            <a:r>
              <a:rPr lang="en-US" baseline="0" dirty="0" smtClean="0"/>
              <a:t> and stories of our pilot schools on our website in late summer of 2017. </a:t>
            </a:r>
          </a:p>
          <a:p>
            <a:endParaRPr lang="en-US" baseline="0" dirty="0" smtClean="0"/>
          </a:p>
          <a:p>
            <a:r>
              <a:rPr lang="en-US" baseline="0" dirty="0" smtClean="0"/>
              <a:t>Do you know a produce vendor or a distributor who sources locally or regionally? Drop us a line and share your find with us. We will invite them to connect with Illinois Harvest of the Month to supply monthly selections to schools in their area.</a:t>
            </a:r>
            <a:endParaRPr lang="en-US" dirty="0"/>
          </a:p>
        </p:txBody>
      </p:sp>
      <p:sp>
        <p:nvSpPr>
          <p:cNvPr id="4" name="Slide Number Placeholder 3"/>
          <p:cNvSpPr>
            <a:spLocks noGrp="1"/>
          </p:cNvSpPr>
          <p:nvPr>
            <p:ph type="sldNum" sz="quarter" idx="10"/>
          </p:nvPr>
        </p:nvSpPr>
        <p:spPr/>
        <p:txBody>
          <a:bodyPr/>
          <a:lstStyle/>
          <a:p>
            <a:fld id="{67E8E8C0-99F9-43FE-99DF-525520FB3399}" type="slidenum">
              <a:rPr lang="en-US" smtClean="0"/>
              <a:t>11</a:t>
            </a:fld>
            <a:endParaRPr lang="en-US"/>
          </a:p>
        </p:txBody>
      </p:sp>
    </p:spTree>
    <p:extLst>
      <p:ext uri="{BB962C8B-B14F-4D97-AF65-F5344CB8AC3E}">
        <p14:creationId xmlns:p14="http://schemas.microsoft.com/office/powerpoint/2010/main" val="2790348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watching this instalment of the Illinois Farm to School Networks’ Mighty Mini Video series. If</a:t>
            </a:r>
            <a:r>
              <a:rPr lang="en-US" baseline="0" dirty="0" smtClean="0"/>
              <a:t> you have questions, please connect with us online at: http://illinoisfarmtoschool.org/</a:t>
            </a:r>
          </a:p>
          <a:p>
            <a:endParaRPr lang="en-US" baseline="0" dirty="0" smtClean="0"/>
          </a:p>
          <a:p>
            <a:r>
              <a:rPr lang="en-US" baseline="0" dirty="0" smtClean="0"/>
              <a:t>Have a local day!</a:t>
            </a:r>
            <a:endParaRPr lang="en-US" dirty="0" smtClean="0"/>
          </a:p>
          <a:p>
            <a:endParaRPr lang="en-US" dirty="0"/>
          </a:p>
        </p:txBody>
      </p:sp>
      <p:sp>
        <p:nvSpPr>
          <p:cNvPr id="4" name="Slide Number Placeholder 3"/>
          <p:cNvSpPr>
            <a:spLocks noGrp="1"/>
          </p:cNvSpPr>
          <p:nvPr>
            <p:ph type="sldNum" sz="quarter" idx="10"/>
          </p:nvPr>
        </p:nvSpPr>
        <p:spPr/>
        <p:txBody>
          <a:bodyPr/>
          <a:lstStyle/>
          <a:p>
            <a:fld id="{67E8E8C0-99F9-43FE-99DF-525520FB3399}" type="slidenum">
              <a:rPr lang="en-US" smtClean="0"/>
              <a:t>12</a:t>
            </a:fld>
            <a:endParaRPr lang="en-US"/>
          </a:p>
        </p:txBody>
      </p:sp>
    </p:spTree>
    <p:extLst>
      <p:ext uri="{BB962C8B-B14F-4D97-AF65-F5344CB8AC3E}">
        <p14:creationId xmlns:p14="http://schemas.microsoft.com/office/powerpoint/2010/main" val="318061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Illinois</a:t>
            </a:r>
            <a:r>
              <a:rPr lang="en-US" baseline="0" dirty="0" smtClean="0"/>
              <a:t> </a:t>
            </a:r>
            <a:r>
              <a:rPr lang="en-US" baseline="0" dirty="0" smtClean="0"/>
              <a:t>Farm to School Network has adopted </a:t>
            </a:r>
            <a:r>
              <a:rPr lang="en-US" baseline="0" dirty="0" smtClean="0"/>
              <a:t>the </a:t>
            </a:r>
            <a:r>
              <a:rPr lang="en-US" baseline="0" dirty="0" smtClean="0"/>
              <a:t>Harvest of the Month program </a:t>
            </a:r>
            <a:r>
              <a:rPr lang="en-US" baseline="0" dirty="0" smtClean="0"/>
              <a:t>as a simple </a:t>
            </a:r>
            <a:r>
              <a:rPr lang="en-US" baseline="0" dirty="0" smtClean="0"/>
              <a:t>way for schools to try their hand at Farm to School. This program is flexible and easy to utilize. </a:t>
            </a:r>
            <a:endParaRPr lang="en-US" baseline="0" dirty="0" smtClean="0"/>
          </a:p>
          <a:p>
            <a:r>
              <a:rPr lang="en-US" baseline="0" dirty="0" smtClean="0"/>
              <a:t>Each month, participating schools source the local/regional fruit or vegetable listed on the annual Harvest of the Month calendar. Each month will have a spotlight item, and an alternate item. Each school decides its level of participation for the month, whether it be a cafeteria tasting, a fresh feature on the salad bar, an added item on the lunch menu, or perhaps a classroom or garden lesson.  Printed materials, recipes and lessons are available on our website for each months harvest selection. </a:t>
            </a:r>
          </a:p>
          <a:p>
            <a:r>
              <a:rPr lang="en-US" baseline="0" dirty="0" smtClean="0"/>
              <a:t>The monthly spotlight and alternate fruit or vegetable items are available to procure through a variety of methods including DOD purchases.</a:t>
            </a:r>
            <a:endParaRPr lang="en-US" dirty="0"/>
          </a:p>
        </p:txBody>
      </p:sp>
      <p:sp>
        <p:nvSpPr>
          <p:cNvPr id="4" name="Slide Number Placeholder 3"/>
          <p:cNvSpPr>
            <a:spLocks noGrp="1"/>
          </p:cNvSpPr>
          <p:nvPr>
            <p:ph type="sldNum" sz="quarter" idx="10"/>
          </p:nvPr>
        </p:nvSpPr>
        <p:spPr/>
        <p:txBody>
          <a:bodyPr/>
          <a:lstStyle/>
          <a:p>
            <a:fld id="{67E8E8C0-99F9-43FE-99DF-525520FB3399}" type="slidenum">
              <a:rPr lang="en-US" smtClean="0"/>
              <a:t>2</a:t>
            </a:fld>
            <a:endParaRPr lang="en-US"/>
          </a:p>
        </p:txBody>
      </p:sp>
    </p:spTree>
    <p:extLst>
      <p:ext uri="{BB962C8B-B14F-4D97-AF65-F5344CB8AC3E}">
        <p14:creationId xmlns:p14="http://schemas.microsoft.com/office/powerpoint/2010/main" val="366084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Illinois Harvest of the Month features fresh items which can be sourced either locally, </a:t>
            </a:r>
            <a:r>
              <a:rPr lang="en-US" dirty="0" smtClean="0"/>
              <a:t>o</a:t>
            </a:r>
            <a:r>
              <a:rPr lang="en-US" dirty="0" smtClean="0"/>
              <a:t>r regionally. We promote Illinois products and our states’ specialty growers first. However, we understand</a:t>
            </a:r>
            <a:r>
              <a:rPr lang="en-US" baseline="0" dirty="0" smtClean="0"/>
              <a:t> the difficulties schools face when local options are limited, or unavailable. </a:t>
            </a:r>
            <a:r>
              <a:rPr lang="en-US" dirty="0" smtClean="0"/>
              <a:t>This map explains our definition of regional for this program. By allowing regional sourcing, we give</a:t>
            </a:r>
            <a:r>
              <a:rPr lang="en-US" baseline="0" dirty="0" smtClean="0"/>
              <a:t> Illinois schools an opportunity to find the best fit for their area. </a:t>
            </a:r>
          </a:p>
          <a:p>
            <a:r>
              <a:rPr lang="en-US" baseline="0" dirty="0" smtClean="0"/>
              <a:t>For great Illinois sourcing options check out our Mighty Mini Video titled Sourcing Locally!</a:t>
            </a:r>
            <a:endParaRPr lang="en-US" dirty="0"/>
          </a:p>
        </p:txBody>
      </p:sp>
      <p:sp>
        <p:nvSpPr>
          <p:cNvPr id="4" name="Slide Number Placeholder 3"/>
          <p:cNvSpPr>
            <a:spLocks noGrp="1"/>
          </p:cNvSpPr>
          <p:nvPr>
            <p:ph type="sldNum" sz="quarter" idx="10"/>
          </p:nvPr>
        </p:nvSpPr>
        <p:spPr/>
        <p:txBody>
          <a:bodyPr/>
          <a:lstStyle/>
          <a:p>
            <a:fld id="{67E8E8C0-99F9-43FE-99DF-525520FB3399}" type="slidenum">
              <a:rPr lang="en-US" smtClean="0"/>
              <a:t>3</a:t>
            </a:fld>
            <a:endParaRPr lang="en-US"/>
          </a:p>
        </p:txBody>
      </p:sp>
    </p:spTree>
    <p:extLst>
      <p:ext uri="{BB962C8B-B14F-4D97-AF65-F5344CB8AC3E}">
        <p14:creationId xmlns:p14="http://schemas.microsoft.com/office/powerpoint/2010/main" val="289233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Illinois Farm to School Network, we believe that healthy, active students perform better in school. All of the objectives</a:t>
            </a:r>
            <a:r>
              <a:rPr lang="en-US" baseline="0" dirty="0" smtClean="0"/>
              <a:t> of Illinois Harvest of the Month focus on improving students’ diets and encouraging food and nutrition education. By exposing students and their families to new foods and preparation methods, Illinois Harvest of the Month improves exposure to, and the knowledge of, fresh, wholesome foods. By doing so, we promote and encourage healthy eating habits in K-12 students.</a:t>
            </a:r>
          </a:p>
          <a:p>
            <a:r>
              <a:rPr lang="en-US" baseline="0" dirty="0" smtClean="0"/>
              <a:t>It’s a win/win scenario.</a:t>
            </a:r>
            <a:endParaRPr lang="en-US" dirty="0"/>
          </a:p>
        </p:txBody>
      </p:sp>
      <p:sp>
        <p:nvSpPr>
          <p:cNvPr id="4" name="Slide Number Placeholder 3"/>
          <p:cNvSpPr>
            <a:spLocks noGrp="1"/>
          </p:cNvSpPr>
          <p:nvPr>
            <p:ph type="sldNum" sz="quarter" idx="10"/>
          </p:nvPr>
        </p:nvSpPr>
        <p:spPr/>
        <p:txBody>
          <a:bodyPr/>
          <a:lstStyle/>
          <a:p>
            <a:fld id="{67E8E8C0-99F9-43FE-99DF-525520FB3399}" type="slidenum">
              <a:rPr lang="en-US" smtClean="0"/>
              <a:t>4</a:t>
            </a:fld>
            <a:endParaRPr lang="en-US"/>
          </a:p>
        </p:txBody>
      </p:sp>
    </p:spTree>
    <p:extLst>
      <p:ext uri="{BB962C8B-B14F-4D97-AF65-F5344CB8AC3E}">
        <p14:creationId xmlns:p14="http://schemas.microsoft.com/office/powerpoint/2010/main" val="4097218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benefits of Harvest</a:t>
            </a:r>
            <a:r>
              <a:rPr lang="en-US" baseline="0" dirty="0" smtClean="0"/>
              <a:t> of the Month are multi-layered. When we encourage schools to purchase locally and regionally, we help to develop the marketplace for local and regional farmers and producers. </a:t>
            </a:r>
          </a:p>
          <a:p>
            <a:r>
              <a:rPr lang="en-US" baseline="0" dirty="0" smtClean="0"/>
              <a:t>We also encourage students to change their eating habits, which creates added interest in fresh fruit and vegetables. Increased consumption of fresh fruits and vegetables changes the attitudes and behaviors of school-aged children. And, of course, this program is an easy way for schools to begin to procure locally.</a:t>
            </a:r>
            <a:endParaRPr lang="en-US" dirty="0"/>
          </a:p>
        </p:txBody>
      </p:sp>
      <p:sp>
        <p:nvSpPr>
          <p:cNvPr id="4" name="Slide Number Placeholder 3"/>
          <p:cNvSpPr>
            <a:spLocks noGrp="1"/>
          </p:cNvSpPr>
          <p:nvPr>
            <p:ph type="sldNum" sz="quarter" idx="10"/>
          </p:nvPr>
        </p:nvSpPr>
        <p:spPr/>
        <p:txBody>
          <a:bodyPr/>
          <a:lstStyle/>
          <a:p>
            <a:fld id="{67E8E8C0-99F9-43FE-99DF-525520FB3399}" type="slidenum">
              <a:rPr lang="en-US" smtClean="0"/>
              <a:t>5</a:t>
            </a:fld>
            <a:endParaRPr lang="en-US"/>
          </a:p>
        </p:txBody>
      </p:sp>
    </p:spTree>
    <p:extLst>
      <p:ext uri="{BB962C8B-B14F-4D97-AF65-F5344CB8AC3E}">
        <p14:creationId xmlns:p14="http://schemas.microsoft.com/office/powerpoint/2010/main" val="21079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2016/2017 school year, Illinois Harvest of the Month will be featured</a:t>
            </a:r>
            <a:r>
              <a:rPr lang="en-US" baseline="0" dirty="0" smtClean="0"/>
              <a:t> in multiple schools in Illinois. These pilot schools will receive assistance from the Illinois Farm to School Network as they develop the program in their districts. Information will be gathered on </a:t>
            </a:r>
            <a:r>
              <a:rPr lang="en-US" baseline="0" dirty="0" smtClean="0"/>
              <a:t>best practices prior </a:t>
            </a:r>
            <a:r>
              <a:rPr lang="en-US" baseline="0" dirty="0" smtClean="0"/>
              <a:t>to the state-wide program release. The 2017/2018 Illinois Harvest of the Month program will be open to all districts in Illinois.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an Illinois school wishes to be part of our pilot year, and they are willing and able to participate, contacting our office is the first step.</a:t>
            </a:r>
            <a:endParaRPr lang="en-US" dirty="0"/>
          </a:p>
        </p:txBody>
      </p:sp>
      <p:sp>
        <p:nvSpPr>
          <p:cNvPr id="4" name="Slide Number Placeholder 3"/>
          <p:cNvSpPr>
            <a:spLocks noGrp="1"/>
          </p:cNvSpPr>
          <p:nvPr>
            <p:ph type="sldNum" sz="quarter" idx="10"/>
          </p:nvPr>
        </p:nvSpPr>
        <p:spPr/>
        <p:txBody>
          <a:bodyPr/>
          <a:lstStyle/>
          <a:p>
            <a:fld id="{67E8E8C0-99F9-43FE-99DF-525520FB3399}" type="slidenum">
              <a:rPr lang="en-US" smtClean="0"/>
              <a:t>6</a:t>
            </a:fld>
            <a:endParaRPr lang="en-US"/>
          </a:p>
        </p:txBody>
      </p:sp>
    </p:spTree>
    <p:extLst>
      <p:ext uri="{BB962C8B-B14F-4D97-AF65-F5344CB8AC3E}">
        <p14:creationId xmlns:p14="http://schemas.microsoft.com/office/powerpoint/2010/main" val="83859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benefits</a:t>
            </a:r>
            <a:r>
              <a:rPr lang="en-US" baseline="0" dirty="0" smtClean="0"/>
              <a:t> of Illinois Harvest of the Month is the versatility of participation for school districts. Schools come in all shapes and sizes. Harvest of the Month can be utilized for any size school, in any locale. Participation should be based upon the strengths of the school meal program, and availability of facilities, staff, classroom time, etc. in each school. By determining the best method for participation, schools can incorporate those activities which will enhance the school meal program.</a:t>
            </a:r>
          </a:p>
          <a:p>
            <a:r>
              <a:rPr lang="en-US" baseline="0" dirty="0" smtClean="0"/>
              <a:t>What could be simpler?</a:t>
            </a:r>
          </a:p>
          <a:p>
            <a:r>
              <a:rPr lang="en-US" baseline="0" dirty="0" smtClean="0"/>
              <a:t>Please take a moment to understand the many ways schools can participate in this program listed on this slide. As always, copies of the Mighty Mini Video presentations are available in a PDF version on our website.</a:t>
            </a:r>
            <a:endParaRPr lang="en-US" dirty="0"/>
          </a:p>
        </p:txBody>
      </p:sp>
      <p:sp>
        <p:nvSpPr>
          <p:cNvPr id="4" name="Slide Number Placeholder 3"/>
          <p:cNvSpPr>
            <a:spLocks noGrp="1"/>
          </p:cNvSpPr>
          <p:nvPr>
            <p:ph type="sldNum" sz="quarter" idx="10"/>
          </p:nvPr>
        </p:nvSpPr>
        <p:spPr/>
        <p:txBody>
          <a:bodyPr/>
          <a:lstStyle/>
          <a:p>
            <a:fld id="{67E8E8C0-99F9-43FE-99DF-525520FB3399}" type="slidenum">
              <a:rPr lang="en-US" smtClean="0"/>
              <a:t>7</a:t>
            </a:fld>
            <a:endParaRPr lang="en-US"/>
          </a:p>
        </p:txBody>
      </p:sp>
    </p:spTree>
    <p:extLst>
      <p:ext uri="{BB962C8B-B14F-4D97-AF65-F5344CB8AC3E}">
        <p14:creationId xmlns:p14="http://schemas.microsoft.com/office/powerpoint/2010/main" val="2823360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Illinois Farm to School Network</a:t>
            </a:r>
            <a:r>
              <a:rPr lang="en-US" baseline="0" dirty="0" smtClean="0"/>
              <a:t> has a tool box loaded with information and practical tools for participation in Harvest of the Month, each and every month. From monthly posters, to drop in language and food service recipes, it’s easy to build your program. Levels of participation are varied and can take on many forms.</a:t>
            </a:r>
          </a:p>
          <a:p>
            <a:r>
              <a:rPr lang="en-US" baseline="0" dirty="0" smtClean="0"/>
              <a:t>All tools will be available online on the Illinois Harvest of the Month website at: HarvestIllinois.org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7E8E8C0-99F9-43FE-99DF-525520FB3399}" type="slidenum">
              <a:rPr lang="en-US" smtClean="0"/>
              <a:t>8</a:t>
            </a:fld>
            <a:endParaRPr lang="en-US"/>
          </a:p>
        </p:txBody>
      </p:sp>
    </p:spTree>
    <p:extLst>
      <p:ext uri="{BB962C8B-B14F-4D97-AF65-F5344CB8AC3E}">
        <p14:creationId xmlns:p14="http://schemas.microsoft.com/office/powerpoint/2010/main" val="60148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classroom game for grade 5-12 students. Bare Pantry encourages students</a:t>
            </a:r>
            <a:r>
              <a:rPr lang="en-US" baseline="0" dirty="0" smtClean="0"/>
              <a:t> to use critical thinking when designing recipes and building menus around the Harvest of the Month item using two chosen ingredients and items available on a pantry list. Teams work to incorporate their ingredients into as many recipes and menus as possible in the time allotted. The game takes on a “pass to your neighbor” context in the following rounds.  As the ingredients become intermixed the challenge to create recipes and menus has students thinking beyond the norm. The resulting recipe and menu ideas can be shared at home or with school food service.</a:t>
            </a:r>
            <a:endParaRPr lang="en-US" dirty="0"/>
          </a:p>
        </p:txBody>
      </p:sp>
      <p:sp>
        <p:nvSpPr>
          <p:cNvPr id="4" name="Slide Number Placeholder 3"/>
          <p:cNvSpPr>
            <a:spLocks noGrp="1"/>
          </p:cNvSpPr>
          <p:nvPr>
            <p:ph type="sldNum" sz="quarter" idx="10"/>
          </p:nvPr>
        </p:nvSpPr>
        <p:spPr/>
        <p:txBody>
          <a:bodyPr/>
          <a:lstStyle/>
          <a:p>
            <a:fld id="{67E8E8C0-99F9-43FE-99DF-525520FB3399}" type="slidenum">
              <a:rPr lang="en-US" smtClean="0"/>
              <a:t>9</a:t>
            </a:fld>
            <a:endParaRPr lang="en-US"/>
          </a:p>
        </p:txBody>
      </p:sp>
    </p:spTree>
    <p:extLst>
      <p:ext uri="{BB962C8B-B14F-4D97-AF65-F5344CB8AC3E}">
        <p14:creationId xmlns:p14="http://schemas.microsoft.com/office/powerpoint/2010/main" val="14131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7/25/2016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7/25/2016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7/25/2016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7/25/2016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7/25/2016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7/25/2016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7/25/2016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7/25/2016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7/25/2016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7/25/2016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7/25/2016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7/25/2016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lydia@sevengenerationsahead.org"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hyperlink" Target="mailto:diane@sevengenerationsahea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3.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1.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4.jpeg"/><Relationship Id="rId5" Type="http://schemas.microsoft.com/office/2007/relationships/hdphoto" Target="../media/hdphoto3.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8.jpe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tM_PrimaryLogo_CMYK.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5761" y="-4502"/>
            <a:ext cx="8556736" cy="6862502"/>
          </a:xfrm>
          <a:prstGeom prst="rect">
            <a:avLst/>
          </a:prstGeom>
        </p:spPr>
      </p:pic>
    </p:spTree>
    <p:extLst>
      <p:ext uri="{BB962C8B-B14F-4D97-AF65-F5344CB8AC3E}">
        <p14:creationId xmlns:p14="http://schemas.microsoft.com/office/powerpoint/2010/main" val="2491078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t="6579"/>
          <a:stretch/>
        </p:blipFill>
        <p:spPr>
          <a:xfrm>
            <a:off x="636919" y="728133"/>
            <a:ext cx="7870161" cy="5717524"/>
          </a:xfrm>
          <a:prstGeom prst="rect">
            <a:avLst/>
          </a:prstGeom>
          <a:ln>
            <a:solidFill>
              <a:schemeClr val="bg2">
                <a:lumMod val="50000"/>
              </a:schemeClr>
            </a:solidFill>
          </a:ln>
        </p:spPr>
      </p:pic>
    </p:spTree>
    <p:extLst>
      <p:ext uri="{BB962C8B-B14F-4D97-AF65-F5344CB8AC3E}">
        <p14:creationId xmlns:p14="http://schemas.microsoft.com/office/powerpoint/2010/main" val="3384701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796" y="404050"/>
            <a:ext cx="5638800" cy="1362075"/>
          </a:xfrm>
        </p:spPr>
        <p:txBody>
          <a:bodyPr/>
          <a:lstStyle/>
          <a:p>
            <a:r>
              <a:rPr lang="en-US" dirty="0" smtClean="0"/>
              <a:t>What’s in store for 2017/18?</a:t>
            </a:r>
            <a:endParaRPr lang="en-US" dirty="0"/>
          </a:p>
        </p:txBody>
      </p:sp>
      <p:sp>
        <p:nvSpPr>
          <p:cNvPr id="3" name="Text Placeholder 2"/>
          <p:cNvSpPr>
            <a:spLocks noGrp="1"/>
          </p:cNvSpPr>
          <p:nvPr>
            <p:ph type="body" idx="1"/>
          </p:nvPr>
        </p:nvSpPr>
        <p:spPr>
          <a:xfrm>
            <a:off x="2507673" y="3415146"/>
            <a:ext cx="5638800" cy="2708563"/>
          </a:xfrm>
        </p:spPr>
        <p:txBody>
          <a:bodyPr>
            <a:normAutofit lnSpcReduction="10000"/>
          </a:bodyPr>
          <a:lstStyle/>
          <a:p>
            <a:r>
              <a:rPr lang="en-US" sz="1800" dirty="0" smtClean="0"/>
              <a:t>Illinois Harvest of the </a:t>
            </a:r>
            <a:r>
              <a:rPr lang="en-US" sz="1800" dirty="0"/>
              <a:t>Month participation </a:t>
            </a:r>
            <a:r>
              <a:rPr lang="en-US" sz="1800" dirty="0" smtClean="0"/>
              <a:t>will be open to all districts in Illinois</a:t>
            </a:r>
          </a:p>
          <a:p>
            <a:endParaRPr lang="en-US" sz="1800" dirty="0" smtClean="0"/>
          </a:p>
          <a:p>
            <a:r>
              <a:rPr lang="en-US" sz="1800" dirty="0" smtClean="0"/>
              <a:t>IHOM School Stories, case studies of our pilot schools, will be available on our web page</a:t>
            </a:r>
          </a:p>
          <a:p>
            <a:endParaRPr lang="en-US" sz="1800" dirty="0" smtClean="0"/>
          </a:p>
          <a:p>
            <a:r>
              <a:rPr lang="en-US" sz="1800" dirty="0" smtClean="0"/>
              <a:t>Further development of regional food distribution channels</a:t>
            </a:r>
          </a:p>
          <a:p>
            <a:r>
              <a:rPr lang="en-US" sz="1800" dirty="0" smtClean="0"/>
              <a:t> </a:t>
            </a:r>
            <a:endParaRPr lang="en-US" sz="1800" dirty="0"/>
          </a:p>
        </p:txBody>
      </p:sp>
      <p:pic>
        <p:nvPicPr>
          <p:cNvPr id="6" name="Picture Placeholder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48504" y="1251342"/>
            <a:ext cx="2039112" cy="2039112"/>
          </a:xfrm>
          <a:prstGeom prst="rect">
            <a:avLst/>
          </a:prstGeom>
        </p:spPr>
      </p:pic>
    </p:spTree>
    <p:extLst>
      <p:ext uri="{BB962C8B-B14F-4D97-AF65-F5344CB8AC3E}">
        <p14:creationId xmlns:p14="http://schemas.microsoft.com/office/powerpoint/2010/main" val="1392454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525890"/>
            <a:ext cx="5638800" cy="1960386"/>
          </a:xfrm>
        </p:spPr>
        <p:txBody>
          <a:bodyPr>
            <a:normAutofit/>
          </a:bodyPr>
          <a:lstStyle/>
          <a:p>
            <a:r>
              <a:rPr lang="en-US" dirty="0" smtClean="0"/>
              <a:t>Reach out to the Illinois Farm to School Network for technical assistance</a:t>
            </a:r>
            <a:endParaRPr lang="en-US" dirty="0"/>
          </a:p>
        </p:txBody>
      </p:sp>
      <p:sp>
        <p:nvSpPr>
          <p:cNvPr id="3" name="Text Placeholder 2"/>
          <p:cNvSpPr>
            <a:spLocks noGrp="1"/>
          </p:cNvSpPr>
          <p:nvPr>
            <p:ph type="body" idx="1"/>
          </p:nvPr>
        </p:nvSpPr>
        <p:spPr/>
        <p:txBody>
          <a:bodyPr/>
          <a:lstStyle/>
          <a:p>
            <a:r>
              <a:rPr lang="en-US" dirty="0" smtClean="0"/>
              <a:t>Lydia Mills</a:t>
            </a:r>
          </a:p>
          <a:p>
            <a:r>
              <a:rPr lang="en-US" dirty="0" smtClean="0">
                <a:hlinkClick r:id="rId3"/>
              </a:rPr>
              <a:t>lydia@sevengenerationsahead.org</a:t>
            </a:r>
            <a:endParaRPr lang="en-US" dirty="0" smtClean="0"/>
          </a:p>
          <a:p>
            <a:endParaRPr lang="en-US" dirty="0"/>
          </a:p>
          <a:p>
            <a:r>
              <a:rPr lang="en-US" dirty="0" smtClean="0"/>
              <a:t>Diane Chapeta</a:t>
            </a:r>
          </a:p>
          <a:p>
            <a:r>
              <a:rPr lang="en-US" dirty="0" smtClean="0">
                <a:hlinkClick r:id="rId4"/>
              </a:rPr>
              <a:t>diane@sevengenerationsahead.org</a:t>
            </a:r>
            <a:endParaRPr lang="en-US" dirty="0" smtClean="0"/>
          </a:p>
          <a:p>
            <a:endParaRPr lang="en-US" dirty="0"/>
          </a:p>
        </p:txBody>
      </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08770" y="4538815"/>
            <a:ext cx="1613451" cy="1414155"/>
          </a:xfrm>
          <a:prstGeom prst="rect">
            <a:avLst/>
          </a:prstGeom>
        </p:spPr>
      </p:pic>
    </p:spTree>
    <p:extLst>
      <p:ext uri="{BB962C8B-B14F-4D97-AF65-F5344CB8AC3E}">
        <p14:creationId xmlns:p14="http://schemas.microsoft.com/office/powerpoint/2010/main" val="4014775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2" y="296333"/>
            <a:ext cx="5644943" cy="1114778"/>
          </a:xfrm>
        </p:spPr>
        <p:txBody>
          <a:bodyPr>
            <a:normAutofit/>
          </a:bodyPr>
          <a:lstStyle/>
          <a:p>
            <a:r>
              <a:rPr lang="en-US" sz="3200" dirty="0" smtClean="0"/>
              <a:t>What is the Harvest of the Month program all about?</a:t>
            </a:r>
            <a:endParaRPr lang="en-US" sz="3200" dirty="0"/>
          </a:p>
        </p:txBody>
      </p:sp>
      <p:sp>
        <p:nvSpPr>
          <p:cNvPr id="3" name="Text Placeholder 2"/>
          <p:cNvSpPr>
            <a:spLocks noGrp="1"/>
          </p:cNvSpPr>
          <p:nvPr>
            <p:ph type="body" sz="half" idx="2"/>
          </p:nvPr>
        </p:nvSpPr>
        <p:spPr>
          <a:xfrm>
            <a:off x="381094" y="1834444"/>
            <a:ext cx="6179566" cy="4291719"/>
          </a:xfrm>
        </p:spPr>
        <p:txBody>
          <a:bodyPr>
            <a:normAutofit/>
          </a:bodyPr>
          <a:lstStyle/>
          <a:p>
            <a:pPr marL="285750" indent="-285750">
              <a:buFont typeface="Arial"/>
              <a:buChar char="•"/>
            </a:pPr>
            <a:r>
              <a:rPr lang="en-US" sz="2400" dirty="0" smtClean="0"/>
              <a:t>Celebrating local food</a:t>
            </a:r>
          </a:p>
          <a:p>
            <a:pPr marL="285750" indent="-285750">
              <a:buFont typeface="Arial"/>
              <a:buChar char="•"/>
            </a:pPr>
            <a:r>
              <a:rPr lang="en-US" sz="2400" dirty="0" smtClean="0"/>
              <a:t>Teaching kids about seasonal eating</a:t>
            </a:r>
          </a:p>
          <a:p>
            <a:pPr marL="285750" indent="-285750">
              <a:buFont typeface="Arial"/>
              <a:buChar char="•"/>
            </a:pPr>
            <a:r>
              <a:rPr lang="en-US" sz="2400" dirty="0" smtClean="0"/>
              <a:t>Peaking interest in other farm to school activities</a:t>
            </a:r>
          </a:p>
          <a:p>
            <a:pPr marL="285750" indent="-285750">
              <a:buFont typeface="Arial"/>
              <a:buChar char="•"/>
            </a:pPr>
            <a:r>
              <a:rPr lang="en-US" sz="2400" dirty="0" smtClean="0"/>
              <a:t>Making it easy for school to bring food education into the cafeteria and the classroom</a:t>
            </a:r>
            <a:endParaRPr lang="en-US" sz="2400" dirty="0"/>
          </a:p>
          <a:p>
            <a:pPr marL="285750" indent="-285750">
              <a:buFont typeface="Arial"/>
              <a:buChar char="•"/>
            </a:pPr>
            <a:r>
              <a:rPr lang="en-US" sz="2400" dirty="0" smtClean="0"/>
              <a:t>It’s a great place to get started with farm to school!</a:t>
            </a:r>
          </a:p>
          <a:p>
            <a:pPr marL="285750" indent="-285750">
              <a:buFont typeface="Arial"/>
              <a:buChar char="•"/>
            </a:pPr>
            <a:r>
              <a:rPr lang="en-US" sz="2400" dirty="0" smtClean="0"/>
              <a:t>Nationwide programs</a:t>
            </a:r>
          </a:p>
          <a:p>
            <a:pPr marL="285750" indent="-285750">
              <a:buFont typeface="Arial"/>
              <a:buChar char="•"/>
            </a:pPr>
            <a:endParaRPr lang="en-US" sz="2400" dirty="0"/>
          </a:p>
        </p:txBody>
      </p:sp>
      <p:pic>
        <p:nvPicPr>
          <p:cNvPr id="7" name="Picture Placeholder 6" descr="peas.png"/>
          <p:cNvPicPr>
            <a:picLocks noGrp="1" noChangeAspect="1"/>
          </p:cNvPicPr>
          <p:nvPr>
            <p:ph type="pic" sz="quarter" idx="14"/>
          </p:nvPr>
        </p:nvPicPr>
        <p:blipFill>
          <a:blip r:embed="rId3" cstate="email">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200000"/>
                    </a14:imgEffect>
                    <a14:imgEffect>
                      <a14:brightnessContrast contrast="12000"/>
                    </a14:imgEffect>
                  </a14:imgLayer>
                </a14:imgProps>
              </a:ext>
              <a:ext uri="{28A0092B-C50C-407E-A947-70E740481C1C}">
                <a14:useLocalDpi xmlns:a14="http://schemas.microsoft.com/office/drawing/2010/main" val="0"/>
              </a:ext>
            </a:extLst>
          </a:blip>
          <a:srcRect t="10221" b="10221"/>
          <a:stretch>
            <a:fillRect/>
          </a:stretch>
        </p:blipFill>
        <p:spPr>
          <a:xfrm>
            <a:off x="6804097" y="4419600"/>
            <a:ext cx="2068081" cy="2147363"/>
          </a:xfr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04097" y="2318151"/>
            <a:ext cx="2063647" cy="2063647"/>
          </a:xfrm>
          <a:prstGeom prst="rect">
            <a:avLst/>
          </a:prstGeom>
          <a:ln>
            <a:solidFill>
              <a:schemeClr val="bg2">
                <a:lumMod val="50000"/>
              </a:schemeClr>
            </a:solidFill>
          </a:ln>
        </p:spPr>
      </p:pic>
    </p:spTree>
    <p:extLst>
      <p:ext uri="{BB962C8B-B14F-4D97-AF65-F5344CB8AC3E}">
        <p14:creationId xmlns:p14="http://schemas.microsoft.com/office/powerpoint/2010/main" val="3874302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Regional Defined</a:t>
            </a:r>
            <a:r>
              <a:rPr lang="en-US" dirty="0" smtClean="0"/>
              <a:t>: 250 miles</a:t>
            </a:r>
            <a:endParaRPr lang="en-US" dirty="0"/>
          </a:p>
        </p:txBody>
      </p:sp>
      <p:pic>
        <p:nvPicPr>
          <p:cNvPr id="1030" name="Picture 6" descr="http://www.nature-education.org/cart/us-midwest.jpg"/>
          <p:cNvPicPr>
            <a:picLocks noGrp="1" noChangeAspect="1" noChangeArrowheads="1"/>
          </p:cNvPicPr>
          <p:nvPr>
            <p:ph sz="half" idx="17"/>
          </p:nvPr>
        </p:nvPicPr>
        <p:blipFill>
          <a:blip r:embed="rId3" cstate="email">
            <a:extLst>
              <a:ext uri="{28A0092B-C50C-407E-A947-70E740481C1C}">
                <a14:useLocalDpi xmlns:a14="http://schemas.microsoft.com/office/drawing/2010/main" val="0"/>
              </a:ext>
            </a:extLst>
          </a:blip>
          <a:srcRect/>
          <a:stretch>
            <a:fillRect/>
          </a:stretch>
        </p:blipFill>
        <p:spPr bwMode="auto">
          <a:xfrm>
            <a:off x="180110" y="1555865"/>
            <a:ext cx="4959992" cy="5135879"/>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p:cNvPicPr>
            <a:picLocks noGrp="1" noChangeAspect="1"/>
          </p:cNvPicPr>
          <p:nvPr>
            <p:ph sz="half" idx="1"/>
          </p:nvPr>
        </p:nvPicPr>
        <p:blipFill rotWithShape="1">
          <a:blip r:embed="rId4" cstate="email">
            <a:grayscl/>
            <a:extLst>
              <a:ext uri="{28A0092B-C50C-407E-A947-70E740481C1C}">
                <a14:useLocalDpi xmlns:a14="http://schemas.microsoft.com/office/drawing/2010/main" val="0"/>
              </a:ext>
            </a:extLst>
          </a:blip>
          <a:srcRect l="17576" r="17075" b="3132"/>
          <a:stretch/>
        </p:blipFill>
        <p:spPr>
          <a:xfrm rot="1782676">
            <a:off x="3102485" y="1444045"/>
            <a:ext cx="2143835" cy="1968220"/>
          </a:xfrm>
          <a:prstGeom prst="flowChartConnector">
            <a:avLst/>
          </a:prstGeom>
        </p:spPr>
      </p:pic>
      <p:pic>
        <p:nvPicPr>
          <p:cNvPr id="1036" name="Picture 12" descr="http://msue.anr.msu.edu/uploads/images/Food_Hub_pic_from_Google_imag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2335" y="2806724"/>
            <a:ext cx="3050688" cy="326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631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13" y="145821"/>
            <a:ext cx="3730676" cy="1932709"/>
          </a:xfrm>
        </p:spPr>
        <p:txBody>
          <a:bodyPr>
            <a:normAutofit/>
          </a:bodyPr>
          <a:lstStyle/>
          <a:p>
            <a:r>
              <a:rPr lang="en-US" b="1" dirty="0" smtClean="0"/>
              <a:t>Objectives and Goals of Illinois Harvest of the Month</a:t>
            </a:r>
            <a:r>
              <a:rPr lang="en-US" dirty="0"/>
              <a:t/>
            </a:r>
            <a:br>
              <a:rPr lang="en-US" dirty="0"/>
            </a:br>
            <a:endParaRPr lang="en-US" dirty="0"/>
          </a:p>
        </p:txBody>
      </p:sp>
      <p:sp>
        <p:nvSpPr>
          <p:cNvPr id="3" name="Text Placeholder 2"/>
          <p:cNvSpPr>
            <a:spLocks noGrp="1"/>
          </p:cNvSpPr>
          <p:nvPr>
            <p:ph type="body" sz="half" idx="2"/>
          </p:nvPr>
        </p:nvSpPr>
        <p:spPr>
          <a:xfrm>
            <a:off x="381094" y="1898074"/>
            <a:ext cx="4015304" cy="4572000"/>
          </a:xfrm>
        </p:spPr>
        <p:txBody>
          <a:bodyPr>
            <a:noAutofit/>
          </a:bodyPr>
          <a:lstStyle/>
          <a:p>
            <a:pPr fontAlgn="base"/>
            <a:r>
              <a:rPr lang="en-US" sz="1600" dirty="0" smtClean="0"/>
              <a:t>Objective 1: </a:t>
            </a:r>
            <a:r>
              <a:rPr lang="en-US" sz="1600" dirty="0"/>
              <a:t>T</a:t>
            </a:r>
            <a:r>
              <a:rPr lang="en-US" sz="1600" dirty="0" smtClean="0"/>
              <a:t>o </a:t>
            </a:r>
            <a:r>
              <a:rPr lang="en-US" sz="1600" dirty="0"/>
              <a:t>incorporate regional/local fruits and vegetables into student’s diets through lunch, breakfast, snack and/or tastings during the school day.</a:t>
            </a:r>
          </a:p>
          <a:p>
            <a:pPr fontAlgn="base"/>
            <a:r>
              <a:rPr lang="en-US" sz="1600" dirty="0" smtClean="0"/>
              <a:t>Objective 2: To </a:t>
            </a:r>
            <a:r>
              <a:rPr lang="en-US" sz="1600" dirty="0"/>
              <a:t>increase food education and awareness for k-12 students during the school day.</a:t>
            </a:r>
          </a:p>
          <a:p>
            <a:pPr fontAlgn="base"/>
            <a:r>
              <a:rPr lang="en-US" sz="1600" dirty="0" smtClean="0"/>
              <a:t>Objective 3: </a:t>
            </a:r>
            <a:r>
              <a:rPr lang="en-US" sz="1600" dirty="0"/>
              <a:t>T</a:t>
            </a:r>
            <a:r>
              <a:rPr lang="en-US" sz="1600" dirty="0" smtClean="0"/>
              <a:t>o </a:t>
            </a:r>
            <a:r>
              <a:rPr lang="en-US" sz="1600" dirty="0"/>
              <a:t>expose student’s families to new foods and methods of preparation.</a:t>
            </a:r>
          </a:p>
          <a:p>
            <a:pPr fontAlgn="base"/>
            <a:r>
              <a:rPr lang="en-US" sz="1600" dirty="0" smtClean="0"/>
              <a:t>End Goals: </a:t>
            </a:r>
            <a:r>
              <a:rPr lang="en-US" sz="1600" dirty="0"/>
              <a:t>B</a:t>
            </a:r>
            <a:r>
              <a:rPr lang="en-US" sz="1600" dirty="0" smtClean="0"/>
              <a:t>y exposing </a:t>
            </a:r>
            <a:r>
              <a:rPr lang="en-US" sz="1600" dirty="0"/>
              <a:t>students to Farm to School programing, </a:t>
            </a:r>
            <a:r>
              <a:rPr lang="en-US" sz="1600" dirty="0" smtClean="0"/>
              <a:t>we improve </a:t>
            </a:r>
            <a:r>
              <a:rPr lang="en-US" sz="1600" dirty="0"/>
              <a:t>food knowledge and </a:t>
            </a:r>
            <a:r>
              <a:rPr lang="en-US" sz="1600" dirty="0" smtClean="0"/>
              <a:t>exposure to </a:t>
            </a:r>
            <a:r>
              <a:rPr lang="en-US" sz="1600" dirty="0"/>
              <a:t>healthy </a:t>
            </a:r>
            <a:r>
              <a:rPr lang="en-US" sz="1600" dirty="0" smtClean="0"/>
              <a:t>food. Thus, we promote and encourage healthy </a:t>
            </a:r>
            <a:r>
              <a:rPr lang="en-US" sz="1600" dirty="0"/>
              <a:t>eating habits in k-12 students.</a:t>
            </a:r>
          </a:p>
          <a:p>
            <a:endParaRPr lang="en-US" sz="1600" dirty="0"/>
          </a:p>
        </p:txBody>
      </p:sp>
      <p:pic>
        <p:nvPicPr>
          <p:cNvPr id="2050" name="Picture 2" descr="http://mountainx.com/wp-content/uploads/2015/03/taste-3.jpg"/>
          <p:cNvPicPr>
            <a:picLocks noGrp="1" noChangeAspect="1" noChangeArrowheads="1"/>
          </p:cNvPicPr>
          <p:nvPr>
            <p:ph type="pic" sz="quarter" idx="13"/>
          </p:nvPr>
        </p:nvPicPr>
        <p:blipFill>
          <a:blip r:embed="rId3" cstate="email">
            <a:extLst>
              <a:ext uri="{28A0092B-C50C-407E-A947-70E740481C1C}">
                <a14:useLocalDpi xmlns:a14="http://schemas.microsoft.com/office/drawing/2010/main" val="0"/>
              </a:ext>
            </a:extLst>
          </a:blip>
          <a:srcRect l="16418" r="1641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akepart.com/sites/default/files/styles/large_responsive_desktop/public/garden_0.jpg?itok=DzfAtBtn"/>
          <p:cNvPicPr>
            <a:picLocks noGrp="1" noChangeAspect="1" noChangeArrowheads="1"/>
          </p:cNvPicPr>
          <p:nvPr>
            <p:ph type="pic" sz="quarter" idx="14"/>
          </p:nvPr>
        </p:nvPicPr>
        <p:blipFill>
          <a:blip r:embed="rId4" cstate="email">
            <a:extLst>
              <a:ext uri="{28A0092B-C50C-407E-A947-70E740481C1C}">
                <a14:useLocalDpi xmlns:a14="http://schemas.microsoft.com/office/drawing/2010/main" val="0"/>
              </a:ext>
            </a:extLst>
          </a:blip>
          <a:srcRect l="16355" r="1635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in.all.biz/img/in/catalog/91821.jpeg"/>
          <p:cNvPicPr>
            <a:picLocks noGrp="1" noChangeAspect="1" noChangeArrowheads="1"/>
          </p:cNvPicPr>
          <p:nvPr>
            <p:ph type="pic" sz="quarter" idx="15"/>
          </p:nvPr>
        </p:nvPicPr>
        <p:blipFill>
          <a:blip r:embed="rId5" cstate="email">
            <a:extLst>
              <a:ext uri="{28A0092B-C50C-407E-A947-70E740481C1C}">
                <a14:useLocalDpi xmlns:a14="http://schemas.microsoft.com/office/drawing/2010/main" val="0"/>
              </a:ext>
            </a:extLst>
          </a:blip>
          <a:srcRect l="17281" r="172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052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56" y="324556"/>
            <a:ext cx="5602609" cy="1044222"/>
          </a:xfrm>
        </p:spPr>
        <p:txBody>
          <a:bodyPr>
            <a:noAutofit/>
          </a:bodyPr>
          <a:lstStyle/>
          <a:p>
            <a:r>
              <a:rPr lang="en-US" sz="3600" dirty="0" smtClean="0"/>
              <a:t>Benefits of Harvest of the Month </a:t>
            </a:r>
            <a:endParaRPr lang="en-US" sz="3600" dirty="0"/>
          </a:p>
        </p:txBody>
      </p:sp>
      <p:sp>
        <p:nvSpPr>
          <p:cNvPr id="3" name="Text Placeholder 2"/>
          <p:cNvSpPr>
            <a:spLocks noGrp="1"/>
          </p:cNvSpPr>
          <p:nvPr>
            <p:ph type="body" sz="half" idx="2"/>
          </p:nvPr>
        </p:nvSpPr>
        <p:spPr>
          <a:xfrm>
            <a:off x="381094" y="1636888"/>
            <a:ext cx="6179566" cy="4489275"/>
          </a:xfrm>
        </p:spPr>
        <p:txBody>
          <a:bodyPr>
            <a:normAutofit/>
          </a:bodyPr>
          <a:lstStyle/>
          <a:p>
            <a:pPr marL="285750" indent="-285750">
              <a:buFont typeface="Arial"/>
              <a:buChar char="•"/>
            </a:pPr>
            <a:r>
              <a:rPr lang="en-US" sz="2000" dirty="0" smtClean="0"/>
              <a:t>Increased ability of farmers to sell food to schools</a:t>
            </a:r>
          </a:p>
          <a:p>
            <a:pPr marL="742950" lvl="1" indent="-285750">
              <a:buFont typeface="Arial"/>
              <a:buChar char="•"/>
            </a:pPr>
            <a:r>
              <a:rPr lang="en-US" sz="1800" dirty="0" smtClean="0">
                <a:solidFill>
                  <a:srgbClr val="F2F2F2"/>
                </a:solidFill>
              </a:rPr>
              <a:t>How?</a:t>
            </a:r>
          </a:p>
          <a:p>
            <a:pPr marL="285750" indent="-285750">
              <a:buFont typeface="Arial"/>
              <a:buChar char="•"/>
            </a:pPr>
            <a:r>
              <a:rPr lang="en-US" sz="2000" dirty="0" smtClean="0"/>
              <a:t>Increased consumption of fruit and vegetables in children</a:t>
            </a:r>
          </a:p>
          <a:p>
            <a:pPr marL="742950" lvl="1" indent="-285750">
              <a:buFont typeface="Arial"/>
              <a:buChar char="•"/>
            </a:pPr>
            <a:r>
              <a:rPr lang="en-US" sz="1800" dirty="0" smtClean="0">
                <a:solidFill>
                  <a:srgbClr val="F2F2F2"/>
                </a:solidFill>
              </a:rPr>
              <a:t>Survey-based evidence</a:t>
            </a:r>
          </a:p>
          <a:p>
            <a:pPr marL="285750" indent="-285750">
              <a:buFont typeface="Arial"/>
              <a:buChar char="•"/>
            </a:pPr>
            <a:r>
              <a:rPr lang="en-US" sz="2000" dirty="0" smtClean="0">
                <a:solidFill>
                  <a:srgbClr val="F2F2F2"/>
                </a:solidFill>
              </a:rPr>
              <a:t>Building up the </a:t>
            </a:r>
            <a:r>
              <a:rPr lang="en-US" sz="2000" dirty="0">
                <a:solidFill>
                  <a:srgbClr val="F2F2F2"/>
                </a:solidFill>
              </a:rPr>
              <a:t>market for institutional sales</a:t>
            </a:r>
          </a:p>
          <a:p>
            <a:pPr marL="285750" indent="-285750">
              <a:buFont typeface="Arial"/>
              <a:buChar char="•"/>
            </a:pPr>
            <a:r>
              <a:rPr lang="en-US" sz="2000" dirty="0" smtClean="0">
                <a:solidFill>
                  <a:srgbClr val="F2F2F2"/>
                </a:solidFill>
              </a:rPr>
              <a:t>Easy way for the Illinois Farm to School program to collect more data on local purchasing and student knowledge, attitudes and behaviors about local food</a:t>
            </a:r>
          </a:p>
          <a:p>
            <a:pPr marL="285750" indent="-285750">
              <a:buFont typeface="Arial"/>
              <a:buChar char="•"/>
            </a:pPr>
            <a:r>
              <a:rPr lang="en-US" sz="2000" dirty="0" smtClean="0">
                <a:solidFill>
                  <a:srgbClr val="F2F2F2"/>
                </a:solidFill>
              </a:rPr>
              <a:t>Convenient and cost efficient way for schools to begin local procurement</a:t>
            </a:r>
          </a:p>
        </p:txBody>
      </p:sp>
      <p:pic>
        <p:nvPicPr>
          <p:cNvPr id="10" name="Picture Placeholder 5" descr="hotm sticker.jpg"/>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424" b="424"/>
          <a:stretch>
            <a:fillRect/>
          </a:stretch>
        </p:blipFill>
        <p:spPr>
          <a:xfrm>
            <a:off x="6802438" y="2347231"/>
            <a:ext cx="2057400" cy="2039112"/>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02438" y="4639682"/>
            <a:ext cx="2057399" cy="1916186"/>
          </a:xfrm>
          <a:prstGeom prst="rect">
            <a:avLst/>
          </a:prstGeom>
          <a:ln>
            <a:solidFill>
              <a:schemeClr val="bg2">
                <a:lumMod val="50000"/>
              </a:schemeClr>
            </a:solidFill>
          </a:ln>
        </p:spPr>
      </p:pic>
    </p:spTree>
    <p:extLst>
      <p:ext uri="{BB962C8B-B14F-4D97-AF65-F5344CB8AC3E}">
        <p14:creationId xmlns:p14="http://schemas.microsoft.com/office/powerpoint/2010/main" val="626984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566" y="228600"/>
            <a:ext cx="4016633" cy="1051215"/>
          </a:xfrm>
        </p:spPr>
        <p:txBody>
          <a:bodyPr/>
          <a:lstStyle/>
          <a:p>
            <a:r>
              <a:rPr lang="en-US" sz="2800" dirty="0"/>
              <a:t>Illinois Harvest of the Month Pilot Year</a:t>
            </a:r>
            <a:endParaRPr lang="en-US" dirty="0"/>
          </a:p>
        </p:txBody>
      </p:sp>
      <p:sp>
        <p:nvSpPr>
          <p:cNvPr id="3" name="Text Placeholder 2"/>
          <p:cNvSpPr>
            <a:spLocks noGrp="1"/>
          </p:cNvSpPr>
          <p:nvPr>
            <p:ph type="body" sz="half" idx="2"/>
          </p:nvPr>
        </p:nvSpPr>
        <p:spPr>
          <a:xfrm>
            <a:off x="381094" y="2381663"/>
            <a:ext cx="4015304" cy="3229428"/>
          </a:xfrm>
        </p:spPr>
        <p:txBody>
          <a:bodyPr>
            <a:normAutofit fontScale="85000" lnSpcReduction="10000"/>
          </a:bodyPr>
          <a:lstStyle/>
          <a:p>
            <a:pPr marL="285750" indent="-285750">
              <a:buFont typeface="Arial"/>
              <a:buChar char="•"/>
            </a:pPr>
            <a:r>
              <a:rPr lang="en-US" sz="2000" dirty="0"/>
              <a:t>2016-2017 School Year: Pilot Program</a:t>
            </a:r>
          </a:p>
          <a:p>
            <a:pPr marL="742950" lvl="1" indent="-285750">
              <a:buFont typeface="Arial"/>
              <a:buChar char="•"/>
            </a:pPr>
            <a:r>
              <a:rPr lang="en-US" sz="2000" dirty="0">
                <a:solidFill>
                  <a:schemeClr val="bg1"/>
                </a:solidFill>
              </a:rPr>
              <a:t>School districts in Kane Co, Springfield area and Rockford will be the first participants </a:t>
            </a:r>
          </a:p>
          <a:p>
            <a:pPr marL="742950" lvl="1" indent="-285750">
              <a:buFont typeface="Arial"/>
              <a:buChar char="•"/>
            </a:pPr>
            <a:r>
              <a:rPr lang="en-US" sz="2000" dirty="0">
                <a:solidFill>
                  <a:schemeClr val="bg1"/>
                </a:solidFill>
              </a:rPr>
              <a:t>Other school districts can participate this coming school year if they are willing and able</a:t>
            </a:r>
          </a:p>
          <a:p>
            <a:pPr marL="742950" lvl="1" indent="-285750">
              <a:buFont typeface="Arial"/>
              <a:buChar char="•"/>
            </a:pPr>
            <a:r>
              <a:rPr lang="en-US" sz="2000" dirty="0">
                <a:solidFill>
                  <a:schemeClr val="bg1"/>
                </a:solidFill>
              </a:rPr>
              <a:t>Sourcing thru the DOD FFV program and independent produce distributors</a:t>
            </a:r>
            <a:endParaRPr lang="en-US" sz="2400" dirty="0">
              <a:solidFill>
                <a:schemeClr val="bg1"/>
              </a:solidFill>
            </a:endParaRPr>
          </a:p>
          <a:p>
            <a:endParaRPr lang="en-US" dirty="0"/>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63" b="463"/>
          <a:stretch>
            <a:fillRect/>
          </a:stretch>
        </p:blipFill>
        <p:spPr>
          <a:xfrm>
            <a:off x="4571067" y="2188425"/>
            <a:ext cx="2179927" cy="2160550"/>
          </a:xfrm>
        </p:spPr>
      </p:pic>
      <p:pic>
        <p:nvPicPr>
          <p:cNvPr id="7" name="Picture Placeholder 6" descr="http://m5.paperblog.com/i/131/1317770/taking-down-the-tomato-vines-L-qqCuHK.jpeg"/>
          <p:cNvPicPr>
            <a:picLocks noGrp="1" noChangeAspect="1" noChangeArrowheads="1"/>
          </p:cNvPicPr>
          <p:nvPr>
            <p:ph type="pic" sz="quarter" idx="15"/>
          </p:nvPr>
        </p:nvPicPr>
        <p:blipFill rotWithShape="1">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l="17393" r="17393"/>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72388" y="228600"/>
            <a:ext cx="2178605" cy="1633954"/>
          </a:xfrm>
          <a:prstGeom prst="rect">
            <a:avLst/>
          </a:prstGeom>
        </p:spPr>
      </p:pic>
    </p:spTree>
    <p:extLst>
      <p:ext uri="{BB962C8B-B14F-4D97-AF65-F5344CB8AC3E}">
        <p14:creationId xmlns:p14="http://schemas.microsoft.com/office/powerpoint/2010/main" val="3228820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109" y="0"/>
            <a:ext cx="5618551" cy="907472"/>
          </a:xfrm>
        </p:spPr>
        <p:txBody>
          <a:bodyPr>
            <a:normAutofit/>
          </a:bodyPr>
          <a:lstStyle/>
          <a:p>
            <a:r>
              <a:rPr lang="en-US" dirty="0" smtClean="0"/>
              <a:t/>
            </a:r>
            <a:br>
              <a:rPr lang="en-US" dirty="0" smtClean="0"/>
            </a:br>
            <a:r>
              <a:rPr lang="en-US" dirty="0" smtClean="0"/>
              <a:t>What Does Participation Look Like?</a:t>
            </a:r>
            <a:endParaRPr lang="en-US" dirty="0"/>
          </a:p>
        </p:txBody>
      </p:sp>
      <p:sp>
        <p:nvSpPr>
          <p:cNvPr id="3" name="Text Placeholder 2"/>
          <p:cNvSpPr>
            <a:spLocks noGrp="1"/>
          </p:cNvSpPr>
          <p:nvPr>
            <p:ph type="body" sz="half" idx="2"/>
          </p:nvPr>
        </p:nvSpPr>
        <p:spPr>
          <a:xfrm>
            <a:off x="325676" y="1190799"/>
            <a:ext cx="6179566" cy="5106645"/>
          </a:xfrm>
        </p:spPr>
        <p:txBody>
          <a:bodyPr>
            <a:normAutofit lnSpcReduction="10000"/>
          </a:bodyPr>
          <a:lstStyle/>
          <a:p>
            <a:pPr fontAlgn="base">
              <a:buClr>
                <a:schemeClr val="bg1"/>
              </a:buClr>
            </a:pPr>
            <a:r>
              <a:rPr lang="en-US" sz="1800" dirty="0" smtClean="0"/>
              <a:t>Participation will fit each school’s needs and abilities - they choose!</a:t>
            </a:r>
          </a:p>
          <a:p>
            <a:pPr marL="285750" indent="-285750" fontAlgn="base">
              <a:buClr>
                <a:schemeClr val="bg1"/>
              </a:buClr>
              <a:buFont typeface="Wingdings" panose="05000000000000000000" pitchFamily="2" charset="2"/>
              <a:buChar char="Ø"/>
            </a:pPr>
            <a:r>
              <a:rPr lang="en-US" sz="1800" dirty="0" smtClean="0"/>
              <a:t>Cafeteria celebrations</a:t>
            </a:r>
          </a:p>
          <a:p>
            <a:pPr marL="285750" indent="-285750" fontAlgn="base">
              <a:buClr>
                <a:schemeClr val="bg1"/>
              </a:buClr>
              <a:buFont typeface="Wingdings" panose="05000000000000000000" pitchFamily="2" charset="2"/>
              <a:buChar char="Ø"/>
            </a:pPr>
            <a:r>
              <a:rPr lang="en-US" sz="1800" dirty="0" smtClean="0"/>
              <a:t>Classroom </a:t>
            </a:r>
            <a:r>
              <a:rPr lang="en-US" sz="1800" dirty="0"/>
              <a:t>or cafeteria tastings </a:t>
            </a:r>
            <a:endParaRPr lang="en-US" sz="1800" dirty="0" smtClean="0"/>
          </a:p>
          <a:p>
            <a:pPr marL="285750" indent="-285750" fontAlgn="base">
              <a:buClr>
                <a:schemeClr val="bg1"/>
              </a:buClr>
              <a:buFont typeface="Wingdings" panose="05000000000000000000" pitchFamily="2" charset="2"/>
              <a:buChar char="Ø"/>
            </a:pPr>
            <a:r>
              <a:rPr lang="en-US" sz="1800" dirty="0" smtClean="0"/>
              <a:t>Harvest </a:t>
            </a:r>
            <a:r>
              <a:rPr lang="en-US" sz="1800" dirty="0"/>
              <a:t>of the Month items </a:t>
            </a:r>
            <a:r>
              <a:rPr lang="en-US" sz="1800" dirty="0" smtClean="0"/>
              <a:t>on hotline menus </a:t>
            </a:r>
            <a:r>
              <a:rPr lang="en-US" sz="1800" dirty="0"/>
              <a:t>and/or salad bar </a:t>
            </a:r>
            <a:r>
              <a:rPr lang="en-US" sz="1800" dirty="0" smtClean="0"/>
              <a:t>menus </a:t>
            </a:r>
          </a:p>
          <a:p>
            <a:pPr marL="285750" indent="-285750" fontAlgn="base">
              <a:buClr>
                <a:schemeClr val="bg1"/>
              </a:buClr>
              <a:buFont typeface="Wingdings" panose="05000000000000000000" pitchFamily="2" charset="2"/>
              <a:buChar char="Ø"/>
            </a:pPr>
            <a:r>
              <a:rPr lang="en-US" sz="1800" dirty="0" smtClean="0"/>
              <a:t>Harvest </a:t>
            </a:r>
            <a:r>
              <a:rPr lang="en-US" sz="1800" dirty="0"/>
              <a:t>of the Month items </a:t>
            </a:r>
            <a:r>
              <a:rPr lang="en-US" sz="1800" dirty="0" smtClean="0"/>
              <a:t>on breakfast menus </a:t>
            </a:r>
          </a:p>
          <a:p>
            <a:pPr marL="285750" indent="-285750" fontAlgn="base">
              <a:buClr>
                <a:schemeClr val="bg1"/>
              </a:buClr>
              <a:buFont typeface="Wingdings" panose="05000000000000000000" pitchFamily="2" charset="2"/>
              <a:buChar char="Ø"/>
            </a:pPr>
            <a:r>
              <a:rPr lang="en-US" sz="1800" dirty="0" smtClean="0"/>
              <a:t>Harvest </a:t>
            </a:r>
            <a:r>
              <a:rPr lang="en-US" sz="1800" dirty="0"/>
              <a:t>of the Month </a:t>
            </a:r>
            <a:r>
              <a:rPr lang="en-US" sz="1800" dirty="0" smtClean="0"/>
              <a:t>in the school </a:t>
            </a:r>
            <a:r>
              <a:rPr lang="en-US" sz="1800" dirty="0"/>
              <a:t>snack </a:t>
            </a:r>
            <a:r>
              <a:rPr lang="en-US" sz="1800" dirty="0" smtClean="0"/>
              <a:t>program </a:t>
            </a:r>
          </a:p>
          <a:p>
            <a:pPr marL="285750" indent="-285750" fontAlgn="base">
              <a:buClr>
                <a:schemeClr val="bg1"/>
              </a:buClr>
              <a:buFont typeface="Wingdings" panose="05000000000000000000" pitchFamily="2" charset="2"/>
              <a:buChar char="Ø"/>
            </a:pPr>
            <a:r>
              <a:rPr lang="en-US" sz="1800" dirty="0" smtClean="0"/>
              <a:t>Classroom </a:t>
            </a:r>
            <a:r>
              <a:rPr lang="en-US" sz="1800" dirty="0"/>
              <a:t>lessons, craft, or garden </a:t>
            </a:r>
            <a:r>
              <a:rPr lang="en-US" sz="1800" dirty="0" smtClean="0"/>
              <a:t>activities</a:t>
            </a:r>
          </a:p>
          <a:p>
            <a:pPr marL="285750" indent="-285750" fontAlgn="base">
              <a:buClr>
                <a:schemeClr val="bg1"/>
              </a:buClr>
              <a:buFont typeface="Wingdings" panose="05000000000000000000" pitchFamily="2" charset="2"/>
              <a:buChar char="Ø"/>
            </a:pPr>
            <a:r>
              <a:rPr lang="en-US" sz="1800" dirty="0" smtClean="0"/>
              <a:t>Invite school families to participate at home</a:t>
            </a:r>
          </a:p>
          <a:p>
            <a:pPr marL="285750" indent="-285750" fontAlgn="base">
              <a:buClr>
                <a:schemeClr val="bg1"/>
              </a:buClr>
              <a:buFont typeface="Wingdings" panose="05000000000000000000" pitchFamily="2" charset="2"/>
              <a:buChar char="Ø"/>
            </a:pPr>
            <a:r>
              <a:rPr lang="en-US" sz="1800" dirty="0" smtClean="0"/>
              <a:t>Incorporate </a:t>
            </a:r>
            <a:r>
              <a:rPr lang="en-US" sz="1800" dirty="0"/>
              <a:t>participation of local produce stores, bodegas and </a:t>
            </a:r>
            <a:r>
              <a:rPr lang="en-US" sz="1800" dirty="0" smtClean="0"/>
              <a:t>grocers</a:t>
            </a:r>
          </a:p>
          <a:p>
            <a:pPr marL="285750" indent="-285750" fontAlgn="base">
              <a:buClr>
                <a:schemeClr val="bg1"/>
              </a:buClr>
              <a:buFont typeface="Wingdings" panose="05000000000000000000" pitchFamily="2" charset="2"/>
              <a:buChar char="Ø"/>
            </a:pPr>
            <a:r>
              <a:rPr lang="en-US" sz="1800" dirty="0" smtClean="0"/>
              <a:t>Promoting Harvest of the Month on menus, in the media and in the community</a:t>
            </a:r>
          </a:p>
          <a:p>
            <a:pPr marL="285750" indent="-285750" fontAlgn="base">
              <a:buClr>
                <a:schemeClr val="bg1"/>
              </a:buClr>
              <a:buFont typeface="Wingdings" panose="05000000000000000000" pitchFamily="2" charset="2"/>
              <a:buChar char="Ø"/>
            </a:pPr>
            <a:r>
              <a:rPr lang="en-US" sz="1800" dirty="0" smtClean="0"/>
              <a:t>Student farm visits and farmer visits to the classroom/cafeteria </a:t>
            </a:r>
          </a:p>
          <a:p>
            <a:pPr marL="285750" indent="-285750" fontAlgn="base">
              <a:buClr>
                <a:schemeClr val="bg1"/>
              </a:buClr>
              <a:buFont typeface="Wingdings" panose="05000000000000000000" pitchFamily="2" charset="2"/>
              <a:buChar char="Ø"/>
            </a:pPr>
            <a:endParaRPr lang="en-US" sz="20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02438" y="2336749"/>
            <a:ext cx="2057400" cy="1916186"/>
          </a:xfrm>
          <a:prstGeom prst="rect">
            <a:avLst/>
          </a:prstGeom>
          <a:ln>
            <a:solidFill>
              <a:schemeClr val="bg2">
                <a:lumMod val="50000"/>
              </a:schemeClr>
            </a:solidFill>
          </a:ln>
        </p:spPr>
      </p:pic>
      <p:pic>
        <p:nvPicPr>
          <p:cNvPr id="10" name="Picture Placeholder 9"/>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l="16381" r="16381"/>
          <a:stretch>
            <a:fillRect/>
          </a:stretch>
        </p:blipFill>
        <p:spPr>
          <a:xfrm>
            <a:off x="6802438" y="4385733"/>
            <a:ext cx="2057400" cy="2167467"/>
          </a:xfrm>
        </p:spPr>
      </p:pic>
    </p:spTree>
    <p:extLst>
      <p:ext uri="{BB962C8B-B14F-4D97-AF65-F5344CB8AC3E}">
        <p14:creationId xmlns:p14="http://schemas.microsoft.com/office/powerpoint/2010/main" val="1578224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254" y="499997"/>
            <a:ext cx="4325246" cy="1259530"/>
          </a:xfrm>
        </p:spPr>
        <p:txBody>
          <a:bodyPr>
            <a:noAutofit/>
          </a:bodyPr>
          <a:lstStyle/>
          <a:p>
            <a:r>
              <a:rPr lang="en-US" sz="2800" dirty="0" smtClean="0"/>
              <a:t>Tools and more…</a:t>
            </a:r>
            <a:br>
              <a:rPr lang="en-US" sz="2800" dirty="0" smtClean="0"/>
            </a:br>
            <a:r>
              <a:rPr lang="en-US" sz="2800" dirty="0"/>
              <a:t/>
            </a:r>
            <a:br>
              <a:rPr lang="en-US" sz="2800" dirty="0"/>
            </a:br>
            <a:endParaRPr lang="en-US" sz="2800" dirty="0"/>
          </a:p>
        </p:txBody>
      </p:sp>
      <p:sp>
        <p:nvSpPr>
          <p:cNvPr id="3" name="Text Placeholder 2"/>
          <p:cNvSpPr>
            <a:spLocks noGrp="1"/>
          </p:cNvSpPr>
          <p:nvPr>
            <p:ph type="body" sz="half" idx="2"/>
          </p:nvPr>
        </p:nvSpPr>
        <p:spPr>
          <a:xfrm>
            <a:off x="381094" y="1163782"/>
            <a:ext cx="6179566" cy="5250873"/>
          </a:xfrm>
        </p:spPr>
        <p:txBody>
          <a:bodyPr>
            <a:normAutofit/>
          </a:bodyPr>
          <a:lstStyle/>
          <a:p>
            <a:r>
              <a:rPr lang="en-US" sz="2000" dirty="0" smtClean="0"/>
              <a:t>Monthly food poster and art</a:t>
            </a:r>
            <a:endParaRPr lang="en-US" sz="2000" dirty="0"/>
          </a:p>
          <a:p>
            <a:r>
              <a:rPr lang="en-US" sz="2000" dirty="0" smtClean="0"/>
              <a:t>Dedicated website page for each month</a:t>
            </a:r>
            <a:endParaRPr lang="en-US" sz="2000" dirty="0"/>
          </a:p>
          <a:p>
            <a:r>
              <a:rPr lang="en-US" sz="2000" dirty="0" smtClean="0"/>
              <a:t>Scalable recipes w/ nutrition breakdowns </a:t>
            </a:r>
            <a:r>
              <a:rPr lang="en-US" sz="2000" dirty="0"/>
              <a:t>for </a:t>
            </a:r>
            <a:r>
              <a:rPr lang="en-US" sz="2000" dirty="0" smtClean="0"/>
              <a:t>food service menus</a:t>
            </a:r>
            <a:endParaRPr lang="en-US" sz="2000" dirty="0"/>
          </a:p>
          <a:p>
            <a:r>
              <a:rPr lang="en-US" sz="2000" dirty="0"/>
              <a:t>Printable recipe cards for </a:t>
            </a:r>
            <a:r>
              <a:rPr lang="en-US" sz="2000" dirty="0" smtClean="0"/>
              <a:t>school families “at home” participation and education</a:t>
            </a:r>
            <a:endParaRPr lang="en-US" sz="2000" dirty="0"/>
          </a:p>
          <a:p>
            <a:r>
              <a:rPr lang="en-US" sz="2000" dirty="0" smtClean="0"/>
              <a:t>Book list </a:t>
            </a:r>
            <a:r>
              <a:rPr lang="en-US" sz="2000" dirty="0"/>
              <a:t>for teachers to read in classrooms</a:t>
            </a:r>
          </a:p>
          <a:p>
            <a:r>
              <a:rPr lang="en-US" sz="2000" dirty="0" smtClean="0"/>
              <a:t>List </a:t>
            </a:r>
            <a:r>
              <a:rPr lang="en-US" sz="2000" dirty="0"/>
              <a:t>of activities by grade level</a:t>
            </a:r>
          </a:p>
          <a:p>
            <a:r>
              <a:rPr lang="en-US" sz="2000" dirty="0"/>
              <a:t>Crafts and art projects</a:t>
            </a:r>
          </a:p>
          <a:p>
            <a:r>
              <a:rPr lang="en-US" sz="2000" dirty="0"/>
              <a:t>Garden activities</a:t>
            </a:r>
          </a:p>
          <a:p>
            <a:r>
              <a:rPr lang="en-US" sz="2000" dirty="0"/>
              <a:t>Short lesson plans</a:t>
            </a:r>
          </a:p>
          <a:p>
            <a:r>
              <a:rPr lang="en-US" sz="2000" dirty="0"/>
              <a:t>Drag and drop wording for school menus, </a:t>
            </a:r>
            <a:r>
              <a:rPr lang="en-US" sz="2000" dirty="0" smtClean="0"/>
              <a:t>a.m. </a:t>
            </a:r>
            <a:r>
              <a:rPr lang="en-US" sz="2000" dirty="0"/>
              <a:t>announcements and </a:t>
            </a:r>
            <a:r>
              <a:rPr lang="en-US" sz="2000" dirty="0" smtClean="0"/>
              <a:t>home newsletters</a:t>
            </a:r>
          </a:p>
          <a:p>
            <a:r>
              <a:rPr lang="en-US" sz="2000" dirty="0" smtClean="0"/>
              <a:t>Expert assistance for procurement and application</a:t>
            </a:r>
            <a:endParaRPr lang="en-US" sz="2000" dirty="0"/>
          </a:p>
          <a:p>
            <a:endParaRPr lang="en-US" dirty="0"/>
          </a:p>
        </p:txBody>
      </p:sp>
      <p:pic>
        <p:nvPicPr>
          <p:cNvPr id="10" name="Picture Placeholder 9"/>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24786" r="24786"/>
          <a:stretch>
            <a:fillRect/>
          </a:stretch>
        </p:blipFill>
        <p:spPr>
          <a:xfrm>
            <a:off x="6802437" y="4528737"/>
            <a:ext cx="2057400" cy="2039112"/>
          </a:xfrm>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17272" y="2374940"/>
            <a:ext cx="2027728" cy="2027728"/>
          </a:xfrm>
          <a:prstGeom prst="rect">
            <a:avLst/>
          </a:prstGeom>
          <a:ln>
            <a:solidFill>
              <a:schemeClr val="bg2">
                <a:lumMod val="50000"/>
              </a:schemeClr>
            </a:solidFill>
          </a:ln>
        </p:spPr>
      </p:pic>
    </p:spTree>
    <p:extLst>
      <p:ext uri="{BB962C8B-B14F-4D97-AF65-F5344CB8AC3E}">
        <p14:creationId xmlns:p14="http://schemas.microsoft.com/office/powerpoint/2010/main" val="153512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GAME: Bare Pantry</a:t>
            </a:r>
            <a:endParaRPr lang="en-US" dirty="0"/>
          </a:p>
        </p:txBody>
      </p:sp>
      <p:sp>
        <p:nvSpPr>
          <p:cNvPr id="3" name="Content Placeholder 2"/>
          <p:cNvSpPr>
            <a:spLocks noGrp="1"/>
          </p:cNvSpPr>
          <p:nvPr>
            <p:ph sz="half" idx="1"/>
          </p:nvPr>
        </p:nvSpPr>
        <p:spPr>
          <a:xfrm>
            <a:off x="155223" y="1439333"/>
            <a:ext cx="4840110" cy="5277556"/>
          </a:xfrm>
        </p:spPr>
        <p:txBody>
          <a:bodyPr>
            <a:normAutofit fontScale="92500"/>
          </a:bodyPr>
          <a:lstStyle/>
          <a:p>
            <a:r>
              <a:rPr lang="en-US" dirty="0" smtClean="0"/>
              <a:t>Divide into 4 </a:t>
            </a:r>
            <a:r>
              <a:rPr lang="en-US" dirty="0"/>
              <a:t>groups of </a:t>
            </a:r>
            <a:r>
              <a:rPr lang="en-US" dirty="0" smtClean="0"/>
              <a:t>10 people.</a:t>
            </a:r>
          </a:p>
          <a:p>
            <a:r>
              <a:rPr lang="en-US" dirty="0" smtClean="0"/>
              <a:t>On </a:t>
            </a:r>
            <a:r>
              <a:rPr lang="en-US" dirty="0"/>
              <a:t>a table are </a:t>
            </a:r>
            <a:r>
              <a:rPr lang="en-US" dirty="0" smtClean="0"/>
              <a:t>ingredients. </a:t>
            </a:r>
            <a:r>
              <a:rPr lang="en-US" dirty="0"/>
              <a:t>Every group has to go up and choose two items that they will use to make a recipe. </a:t>
            </a:r>
            <a:endParaRPr lang="en-US" dirty="0" smtClean="0"/>
          </a:p>
          <a:p>
            <a:r>
              <a:rPr lang="en-US" dirty="0" smtClean="0"/>
              <a:t>Every recipe can utilize their two items, plus any of the items in the PANTRY LIST.</a:t>
            </a:r>
          </a:p>
          <a:p>
            <a:r>
              <a:rPr lang="en-US" dirty="0"/>
              <a:t>E</a:t>
            </a:r>
            <a:r>
              <a:rPr lang="en-US" dirty="0" smtClean="0"/>
              <a:t>ach </a:t>
            </a:r>
            <a:r>
              <a:rPr lang="en-US" dirty="0"/>
              <a:t>team has to write a list of meals that they could make with their items. </a:t>
            </a:r>
            <a:r>
              <a:rPr lang="en-US" dirty="0" smtClean="0"/>
              <a:t>You </a:t>
            </a:r>
            <a:r>
              <a:rPr lang="en-US" dirty="0"/>
              <a:t>don’t need to include every item, but </a:t>
            </a:r>
            <a:r>
              <a:rPr lang="en-US" dirty="0" smtClean="0"/>
              <a:t>you do </a:t>
            </a:r>
            <a:r>
              <a:rPr lang="en-US" dirty="0"/>
              <a:t>need to include the Harvest of the Month food</a:t>
            </a:r>
            <a:r>
              <a:rPr lang="en-US" dirty="0" smtClean="0"/>
              <a:t>!</a:t>
            </a:r>
          </a:p>
          <a:p>
            <a:r>
              <a:rPr lang="en-US" dirty="0" smtClean="0"/>
              <a:t>At </a:t>
            </a:r>
            <a:r>
              <a:rPr lang="en-US" dirty="0"/>
              <a:t>the end of three minutes, each team reports how many dishes they created and share their best one. At the end of the round, every team has to choose one item to pass to the next team for the second round. </a:t>
            </a:r>
          </a:p>
        </p:txBody>
      </p:sp>
      <p:sp>
        <p:nvSpPr>
          <p:cNvPr id="4" name="Content Placeholder 3"/>
          <p:cNvSpPr>
            <a:spLocks noGrp="1"/>
          </p:cNvSpPr>
          <p:nvPr>
            <p:ph sz="half" idx="2"/>
          </p:nvPr>
        </p:nvSpPr>
        <p:spPr>
          <a:xfrm>
            <a:off x="5164667" y="1600199"/>
            <a:ext cx="3979333" cy="5116690"/>
          </a:xfrm>
        </p:spPr>
        <p:txBody>
          <a:bodyPr>
            <a:normAutofit fontScale="92500" lnSpcReduction="10000"/>
          </a:bodyPr>
          <a:lstStyle/>
          <a:p>
            <a:pPr marL="0" indent="0">
              <a:buNone/>
            </a:pPr>
            <a:r>
              <a:rPr lang="en-US" dirty="0" smtClean="0"/>
              <a:t>PANTRY LIST:</a:t>
            </a:r>
          </a:p>
          <a:p>
            <a:r>
              <a:rPr lang="en-US" dirty="0" smtClean="0"/>
              <a:t>Harvest of the Month food: Spinach</a:t>
            </a:r>
          </a:p>
          <a:p>
            <a:r>
              <a:rPr lang="en-US" dirty="0" smtClean="0"/>
              <a:t>Cooking fat (oil, butter, </a:t>
            </a:r>
            <a:r>
              <a:rPr lang="en-US" dirty="0" err="1" smtClean="0"/>
              <a:t>etc</a:t>
            </a:r>
            <a:r>
              <a:rPr lang="en-US" dirty="0" smtClean="0"/>
              <a:t>)</a:t>
            </a:r>
          </a:p>
          <a:p>
            <a:r>
              <a:rPr lang="en-US" dirty="0"/>
              <a:t>One meat or meat alternate (choose </a:t>
            </a:r>
            <a:r>
              <a:rPr lang="en-US" dirty="0" smtClean="0"/>
              <a:t>chicken</a:t>
            </a:r>
            <a:r>
              <a:rPr lang="en-US" dirty="0"/>
              <a:t>, pork, egg, beans, tofu or beef)</a:t>
            </a:r>
          </a:p>
          <a:p>
            <a:r>
              <a:rPr lang="en-US" dirty="0"/>
              <a:t>One grain (choose between rice, pasta or bread)</a:t>
            </a:r>
          </a:p>
          <a:p>
            <a:r>
              <a:rPr lang="en-US" dirty="0"/>
              <a:t>Knife</a:t>
            </a:r>
          </a:p>
          <a:p>
            <a:r>
              <a:rPr lang="en-US" dirty="0"/>
              <a:t>Cutting Board</a:t>
            </a:r>
          </a:p>
          <a:p>
            <a:r>
              <a:rPr lang="en-US" dirty="0"/>
              <a:t>Bowl</a:t>
            </a:r>
          </a:p>
          <a:p>
            <a:r>
              <a:rPr lang="en-US" dirty="0"/>
              <a:t>Access to a stove and an oven</a:t>
            </a:r>
          </a:p>
        </p:txBody>
      </p:sp>
    </p:spTree>
    <p:extLst>
      <p:ext uri="{BB962C8B-B14F-4D97-AF65-F5344CB8AC3E}">
        <p14:creationId xmlns:p14="http://schemas.microsoft.com/office/powerpoint/2010/main" val="260284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Advantage.thmx</Template>
  <TotalTime>17980</TotalTime>
  <Words>1878</Words>
  <Application>Microsoft Office PowerPoint</Application>
  <PresentationFormat>On-screen Show (4:3)</PresentationFormat>
  <Paragraphs>119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Rockwell</vt:lpstr>
      <vt:lpstr>Wingdings</vt:lpstr>
      <vt:lpstr>Advantage</vt:lpstr>
      <vt:lpstr>PowerPoint Presentation</vt:lpstr>
      <vt:lpstr>What is the Harvest of the Month program all about?</vt:lpstr>
      <vt:lpstr>Regional Defined: 250 miles</vt:lpstr>
      <vt:lpstr>Objectives and Goals of Illinois Harvest of the Month </vt:lpstr>
      <vt:lpstr>Benefits of Harvest of the Month </vt:lpstr>
      <vt:lpstr>Illinois Harvest of the Month Pilot Year</vt:lpstr>
      <vt:lpstr> What Does Participation Look Like?</vt:lpstr>
      <vt:lpstr>Tools and more…  </vt:lpstr>
      <vt:lpstr>EXAMPLE GAME: Bare Pantry</vt:lpstr>
      <vt:lpstr>PowerPoint Presentation</vt:lpstr>
      <vt:lpstr>What’s in store for 2017/18?</vt:lpstr>
      <vt:lpstr>Reach out to the Illinois Farm to School Network for technical 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Mills</dc:creator>
  <cp:lastModifiedBy>Diane</cp:lastModifiedBy>
  <cp:revision>86</cp:revision>
  <dcterms:created xsi:type="dcterms:W3CDTF">2016-05-24T19:28:04Z</dcterms:created>
  <dcterms:modified xsi:type="dcterms:W3CDTF">2016-07-25T18:35:37Z</dcterms:modified>
</cp:coreProperties>
</file>