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9" r:id="rId3"/>
    <p:sldId id="257" r:id="rId4"/>
    <p:sldId id="258" r:id="rId5"/>
    <p:sldId id="261" r:id="rId6"/>
    <p:sldId id="264" r:id="rId7"/>
    <p:sldId id="260" r:id="rId8"/>
    <p:sldId id="262" r:id="rId9"/>
    <p:sldId id="263"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182" autoAdjust="0"/>
  </p:normalViewPr>
  <p:slideViewPr>
    <p:cSldViewPr snapToGrid="0">
      <p:cViewPr varScale="1">
        <p:scale>
          <a:sx n="54" d="100"/>
          <a:sy n="54" d="100"/>
        </p:scale>
        <p:origin x="13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79D9-6347-418C-9198-24B14D836517}"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E0B5B-FB08-4CC7-94D2-81C46AD1B397}" type="slidenum">
              <a:rPr lang="en-US" smtClean="0"/>
              <a:t>‹#›</a:t>
            </a:fld>
            <a:endParaRPr lang="en-US"/>
          </a:p>
        </p:txBody>
      </p:sp>
    </p:spTree>
    <p:extLst>
      <p:ext uri="{BB962C8B-B14F-4D97-AF65-F5344CB8AC3E}">
        <p14:creationId xmlns:p14="http://schemas.microsoft.com/office/powerpoint/2010/main" val="170896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next installment of the Illinois Farm to School Networks’ Mighty Mini Video series…Sourcing Locally. My name</a:t>
            </a:r>
            <a:r>
              <a:rPr lang="en-US" baseline="0" dirty="0" smtClean="0"/>
              <a:t> is Diane Chapeta, and I’ll be your host today. I am the former school food service director of Chilton Public Schools in Wisconsin.</a:t>
            </a:r>
            <a:r>
              <a:rPr lang="en-US" dirty="0" smtClean="0"/>
              <a:t> My district, along with many others, successfully sourced a variety</a:t>
            </a:r>
            <a:r>
              <a:rPr lang="en-US" baseline="0" dirty="0" smtClean="0"/>
              <a:t> of</a:t>
            </a:r>
            <a:r>
              <a:rPr lang="en-US" dirty="0" smtClean="0"/>
              <a:t> local</a:t>
            </a:r>
            <a:r>
              <a:rPr lang="en-US" baseline="0" dirty="0" smtClean="0"/>
              <a:t> and regional foods</a:t>
            </a:r>
            <a:r>
              <a:rPr lang="en-US" dirty="0" smtClean="0"/>
              <a:t> for five years. At the same time, we developed scratch cooked menus for all grade levels. Along the way, our producers and local processors became an important part of our school family. In this instalment, we will explain the various ways Illinois schools can source local and regional foods.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1</a:t>
            </a:fld>
            <a:endParaRPr lang="en-US"/>
          </a:p>
        </p:txBody>
      </p:sp>
    </p:spTree>
    <p:extLst>
      <p:ext uri="{BB962C8B-B14F-4D97-AF65-F5344CB8AC3E}">
        <p14:creationId xmlns:p14="http://schemas.microsoft.com/office/powerpoint/2010/main" val="1570826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Gardens a wonderful</a:t>
            </a:r>
            <a:r>
              <a:rPr lang="en-US" baseline="0" dirty="0" smtClean="0"/>
              <a:t> teaching tools for students. Gardens can also be great funding tools, and they can supply food for the cafeteria!</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10</a:t>
            </a:fld>
            <a:endParaRPr lang="en-US"/>
          </a:p>
        </p:txBody>
      </p:sp>
    </p:spTree>
    <p:extLst>
      <p:ext uri="{BB962C8B-B14F-4D97-AF65-F5344CB8AC3E}">
        <p14:creationId xmlns:p14="http://schemas.microsoft.com/office/powerpoint/2010/main" val="112730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a:t>
            </a:r>
            <a:r>
              <a:rPr lang="en-US" baseline="0" dirty="0" smtClean="0"/>
              <a:t> districts with active FFA programs, science labs or sustainability classes can provide support and student interest for school gardens, indoor growing labs and farm projects. If your school has a garden, greenhouse or farm, working cooperatively to grow what can be utilized on the lunch line can provide instant access to local veggies. </a:t>
            </a:r>
          </a:p>
          <a:p>
            <a:endParaRPr lang="en-US" baseline="0" dirty="0" smtClean="0"/>
          </a:p>
          <a:p>
            <a:r>
              <a:rPr lang="en-US" baseline="0" dirty="0" smtClean="0"/>
              <a:t>When students participate in the production of vegetables, they are more likely to promote and encourage other students to try something new or different at lunch. Putting a student face to the food works when educating about nutrition and variety, and when exposing students to new vegetables. Promoting that connection and encouraging participation can  make a positive impact on your students. </a:t>
            </a:r>
          </a:p>
          <a:p>
            <a:endParaRPr lang="en-US" baseline="0" dirty="0" smtClean="0"/>
          </a:p>
          <a:p>
            <a:r>
              <a:rPr lang="en-US" baseline="0" dirty="0" smtClean="0"/>
              <a:t>There are several grant programs which promote school gardens and other methods of growing plants in school. Creating an online search for school gardening grants will provide you with these organizations and their information. </a:t>
            </a:r>
          </a:p>
          <a:p>
            <a:endParaRPr lang="en-US" baseline="0" dirty="0" smtClean="0"/>
          </a:p>
          <a:p>
            <a:r>
              <a:rPr lang="en-US" baseline="0" dirty="0" smtClean="0"/>
              <a:t>Be sure to review the USDA guidelines for utilizing garden produce in school lunches. The link is listed in this slide. Also, connect with your county food sanitarian to be sure local ordinances do not prohibit this practice.</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11</a:t>
            </a:fld>
            <a:endParaRPr lang="en-US"/>
          </a:p>
        </p:txBody>
      </p:sp>
    </p:spTree>
    <p:extLst>
      <p:ext uri="{BB962C8B-B14F-4D97-AF65-F5344CB8AC3E}">
        <p14:creationId xmlns:p14="http://schemas.microsoft.com/office/powerpoint/2010/main" val="347219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just a few of the websites to help you with your search for local foods in Illinois. A PDF copy of this presentation is available on our website. Good luck!</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12</a:t>
            </a:fld>
            <a:endParaRPr lang="en-US"/>
          </a:p>
        </p:txBody>
      </p:sp>
    </p:spTree>
    <p:extLst>
      <p:ext uri="{BB962C8B-B14F-4D97-AF65-F5344CB8AC3E}">
        <p14:creationId xmlns:p14="http://schemas.microsoft.com/office/powerpoint/2010/main" val="326565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watching this instalment of the Illinois Farm to School Networks’ Mighty Mini Video series. If</a:t>
            </a:r>
            <a:r>
              <a:rPr lang="en-US" baseline="0" dirty="0" smtClean="0"/>
              <a:t> you have questions, please connect with us online at: http://illinoisfarmtoschool.org/</a:t>
            </a:r>
          </a:p>
          <a:p>
            <a:endParaRPr lang="en-US" baseline="0" dirty="0" smtClean="0"/>
          </a:p>
          <a:p>
            <a:r>
              <a:rPr lang="en-US" baseline="0" dirty="0" smtClean="0"/>
              <a:t>Have a great, local day!</a:t>
            </a:r>
            <a:endParaRPr lang="en-US" dirty="0" smtClean="0"/>
          </a:p>
          <a:p>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13</a:t>
            </a:fld>
            <a:endParaRPr lang="en-US"/>
          </a:p>
        </p:txBody>
      </p:sp>
    </p:spTree>
    <p:extLst>
      <p:ext uri="{BB962C8B-B14F-4D97-AF65-F5344CB8AC3E}">
        <p14:creationId xmlns:p14="http://schemas.microsoft.com/office/powerpoint/2010/main" val="15137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a:t>
            </a:r>
            <a:r>
              <a:rPr lang="en-US" baseline="0" dirty="0" smtClean="0"/>
              <a:t> come in many shapes and sizes, and so do local producers and food processors. Finding that perfect fit can be a be a bit daunting. But don’t give up yet! We can help!</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2</a:t>
            </a:fld>
            <a:endParaRPr lang="en-US"/>
          </a:p>
        </p:txBody>
      </p:sp>
    </p:spTree>
    <p:extLst>
      <p:ext uri="{BB962C8B-B14F-4D97-AF65-F5344CB8AC3E}">
        <p14:creationId xmlns:p14="http://schemas.microsoft.com/office/powerpoint/2010/main" val="380732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many ways to source local and regional foods. From a direct relationship with a local farm, to utilizing your “local” selections in the DOD Fruit and Vegetable program, there are many opportunities to buy locally. Finding that “perfect fit” involves a little leg-work, but once you discover the options and the choices you have in your community and region, it’s fast work. Looking for advantageous partnerships, and utilizing best practices while procuring local foods, will help to build a strong base for all your local purchasing.   </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3</a:t>
            </a:fld>
            <a:endParaRPr lang="en-US"/>
          </a:p>
        </p:txBody>
      </p:sp>
    </p:spTree>
    <p:extLst>
      <p:ext uri="{BB962C8B-B14F-4D97-AF65-F5344CB8AC3E}">
        <p14:creationId xmlns:p14="http://schemas.microsoft.com/office/powerpoint/2010/main" val="208040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two methods of sourcing locally we will share are a good fit for small districts and individual schools.</a:t>
            </a:r>
          </a:p>
          <a:p>
            <a:r>
              <a:rPr lang="en-US" dirty="0" smtClean="0"/>
              <a:t>For those of us who are lucky enough to live and work in an agricultural area of our state, direct relationships with local farms can be very rewarding. Illinois has many small, specialty crop producers and artisan food processors. Whether you are buying fresh produce, or value-added products such as yogurt,</a:t>
            </a:r>
            <a:r>
              <a:rPr lang="en-US" baseline="0" dirty="0" smtClean="0"/>
              <a:t> cheese or frozen vegetables  developing a one-on-one relationship with a local producer or supplier can benefit your program. Showcasing where your food comes from is a great tool for learning. Connecting the dots between a local farm and the produce on the your salad bar, or in your menus, is a vital part of the Farm to School experience for students, parents and staff, alike. </a:t>
            </a:r>
          </a:p>
          <a:p>
            <a:r>
              <a:rPr lang="en-US" baseline="0" dirty="0" smtClean="0"/>
              <a:t>Don’t forget to follow procurement regulations, and be sure to understand the thresholds for small and large purchases. Be sure to review the USDA Checklist for Purchasing Local Products. The link is listed in this slide.</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4</a:t>
            </a:fld>
            <a:endParaRPr lang="en-US"/>
          </a:p>
        </p:txBody>
      </p:sp>
    </p:spTree>
    <p:extLst>
      <p:ext uri="{BB962C8B-B14F-4D97-AF65-F5344CB8AC3E}">
        <p14:creationId xmlns:p14="http://schemas.microsoft.com/office/powerpoint/2010/main" val="166533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Locating a farmer’s market or a produce auction in your area is a good first step in locating local food. A good way to discover where these markets are located is through an internet search, and then connecting via email or via phone to</a:t>
            </a:r>
            <a:r>
              <a:rPr lang="en-US" baseline="0" dirty="0" smtClean="0"/>
              <a:t> your areas auction or market manager. Contact information for managers are online on the farmer’s market or produce auction webpage. The auction, or market manager, will have all the information you need concerning the producers associated with their operation. Rules and procedures for produce auctions vary with each individual business. Visiting the auction during regular business hours will give you an idea of what they have to offer, and an in-person visit will supply the information you will need to participate. </a:t>
            </a:r>
          </a:p>
          <a:p>
            <a:endParaRPr lang="en-US" baseline="0" dirty="0" smtClean="0"/>
          </a:p>
          <a:p>
            <a:r>
              <a:rPr lang="en-US" baseline="0" dirty="0" smtClean="0"/>
              <a:t>Strolling through a farmer’s market will give you an idea of products and fresh vegetables available in your city or town. Developing a firm relationship with these producers may lead to education opportunities for your students. Farm, orchard and auction tours are a great way to show students how food is produced and sold. Inviting farmers to visit your school in the off-season can connect your customers, the students and staff, to the foods they eat.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Buying from an auction or farmer’s market is allowable through the USDA farm to school program regulations, though you should double check with your local, county food sanitarian. </a:t>
            </a:r>
            <a:r>
              <a:rPr lang="en-US" baseline="0" dirty="0" smtClean="0"/>
              <a:t>Be sure to review the USDA rules on buying local. The link is listed in this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5</a:t>
            </a:fld>
            <a:endParaRPr lang="en-US"/>
          </a:p>
        </p:txBody>
      </p:sp>
    </p:spTree>
    <p:extLst>
      <p:ext uri="{BB962C8B-B14F-4D97-AF65-F5344CB8AC3E}">
        <p14:creationId xmlns:p14="http://schemas.microsoft.com/office/powerpoint/2010/main" val="212530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three options are perfect for mid-sized and larger districts, and school buying groups.</a:t>
            </a:r>
          </a:p>
          <a:p>
            <a:endParaRPr lang="en-US" dirty="0" smtClean="0"/>
          </a:p>
          <a:p>
            <a:r>
              <a:rPr lang="en-US" dirty="0" smtClean="0"/>
              <a:t>When</a:t>
            </a:r>
            <a:r>
              <a:rPr lang="en-US" baseline="0" dirty="0" smtClean="0"/>
              <a:t> producers band together to form hubs or groups such as producer co-ops, it’s a win/win for both the farms and the buyers. When producers consolidate what they grow quantities increase and quality becomes more uniform. Set quality standards and uniform sizing for the pack, or case quantity, become the norm. Many co-ops and hubs run a version of the GAP program with all their farms, insuring food safety.</a:t>
            </a:r>
          </a:p>
          <a:p>
            <a:endParaRPr lang="en-US" baseline="0" dirty="0" smtClean="0"/>
          </a:p>
          <a:p>
            <a:r>
              <a:rPr lang="en-US" baseline="0" dirty="0" smtClean="0"/>
              <a:t>When it comes to next season’s planning, these groups of growers will work with institutional customers to provide quantities of needed vegetables. Setting growing plans with groups of producers insures your school will get the vegetables your students enjoy and love. Signing a purchasing agreement to insure the types and quantities of produce needed is a good way to give each party, the buyer and the grower, peace of mind. Crops do fail, so be prepared to use a plan B utilizing your primary distributor or your DOD dollars, if the situation arises. Look for producer groups, hubs and co-ops online, or call your local farm bureau, or the Illinois Specialty Crop Association for information on groups in your area.</a:t>
            </a:r>
            <a:endParaRPr lang="en-US" dirty="0" smtClean="0"/>
          </a:p>
          <a:p>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6</a:t>
            </a:fld>
            <a:endParaRPr lang="en-US"/>
          </a:p>
        </p:txBody>
      </p:sp>
    </p:spTree>
    <p:extLst>
      <p:ext uri="{BB962C8B-B14F-4D97-AF65-F5344CB8AC3E}">
        <p14:creationId xmlns:p14="http://schemas.microsoft.com/office/powerpoint/2010/main" val="163905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 districts know they have power when purchasing for their programs. However, when sourcing locally, larger districts may have difficulty finding</a:t>
            </a:r>
            <a:r>
              <a:rPr lang="en-US" baseline="0" dirty="0" smtClean="0"/>
              <a:t> large quantities of product. Well, we have solutions for that!</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7</a:t>
            </a:fld>
            <a:endParaRPr lang="en-US"/>
          </a:p>
        </p:txBody>
      </p:sp>
    </p:spTree>
    <p:extLst>
      <p:ext uri="{BB962C8B-B14F-4D97-AF65-F5344CB8AC3E}">
        <p14:creationId xmlns:p14="http://schemas.microsoft.com/office/powerpoint/2010/main" val="88493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easiest</a:t>
            </a:r>
            <a:r>
              <a:rPr lang="en-US" baseline="0" dirty="0" smtClean="0"/>
              <a:t> ways to source local and regional vegetables and fruits is through the Department of Defense, or the DOD, Fresh Fruit and Vegetable program. This is one-stop shopping for all types of produce for participating school districts. These programs are set up regionally, so there is a very good chance you will find “local selection” listed on several produce items throughout the school year. What could be easier?</a:t>
            </a:r>
          </a:p>
          <a:p>
            <a:endParaRPr lang="en-US" baseline="0" dirty="0" smtClean="0"/>
          </a:p>
          <a:p>
            <a:r>
              <a:rPr lang="en-US" baseline="0" dirty="0" smtClean="0"/>
              <a:t>Produce houses, or distributors, are located in every region of Illinois from northern, down to the southern counties. Utilizing a fresh produce distributor as a secondary vendor can provide you will year-long regional selections. If you search online, you will find many produce companies across the state. We have a quick list of Illinois produce vendors on the PDF version of this video.</a:t>
            </a:r>
          </a:p>
          <a:p>
            <a:endParaRPr lang="en-US" baseline="0" dirty="0" smtClean="0"/>
          </a:p>
          <a:p>
            <a:r>
              <a:rPr lang="en-US" baseline="0" dirty="0" smtClean="0"/>
              <a:t>Here’s a quick list: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Northern Illinois and Chicagoland- </a:t>
            </a:r>
            <a:r>
              <a:rPr lang="en-US" dirty="0" smtClean="0"/>
              <a:t>Get Fresh Produce, Midwest Produce, Jack Tuchten Wholesale Produce, Premier Produce, General Produce, Testa Produce, FarmLogix, Chicago International Produce Market, Rousonelos Farms Inc.</a:t>
            </a:r>
          </a:p>
          <a:p>
            <a:r>
              <a:rPr lang="en-US" b="1" dirty="0" smtClean="0"/>
              <a:t>Central Illinois- </a:t>
            </a:r>
            <a:r>
              <a:rPr lang="en-US" dirty="0" smtClean="0"/>
              <a:t>Central IL Produce, Vermillion Valley, B&amp;B Produce, Big M Berry Patch, Old Kings Orchard, John Strack Produce, Arthur Produce Auction, Browns Produce, Tomato Enterprises, Roy M Petersen Produce</a:t>
            </a:r>
          </a:p>
          <a:p>
            <a:r>
              <a:rPr lang="en-US" b="1" dirty="0" smtClean="0"/>
              <a:t>Southern Illinois- </a:t>
            </a:r>
            <a:r>
              <a:rPr lang="en-US" dirty="0" smtClean="0"/>
              <a:t>Tom Lange, Co, Minton Produce, Lipe Orchards, All Seasons Farm, Ware Market</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8</a:t>
            </a:fld>
            <a:endParaRPr lang="en-US"/>
          </a:p>
        </p:txBody>
      </p:sp>
    </p:spTree>
    <p:extLst>
      <p:ext uri="{BB962C8B-B14F-4D97-AF65-F5344CB8AC3E}">
        <p14:creationId xmlns:p14="http://schemas.microsoft.com/office/powerpoint/2010/main" val="386901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especially large districts, can influence the purchasing habits of their primary, broadline distributor.</a:t>
            </a:r>
            <a:r>
              <a:rPr lang="en-US" baseline="0" dirty="0" smtClean="0"/>
              <a:t> When local foods are requested by their restaurant customers, and their larger institutional customers, broadline distributors pay attention. Remember, the more hospitals and large schools request local, the more these distributors will notice requests for local products, and accept it as a need, beyond a customer trend. Customer service is one of the primary advantages of doing business with a broadline distributor. Distributors do pay attention to the requests of their larger accounts. </a:t>
            </a:r>
          </a:p>
          <a:p>
            <a:endParaRPr lang="en-US" baseline="0" dirty="0" smtClean="0"/>
          </a:p>
          <a:p>
            <a:r>
              <a:rPr lang="en-US" baseline="0" dirty="0" smtClean="0"/>
              <a:t>Smaller schools should also request local from their primary/broadline distributors. When a distributor hears this request over and over, they will revisit the issue of local food placement within their skus. </a:t>
            </a:r>
          </a:p>
          <a:p>
            <a:endParaRPr lang="en-US" baseline="0" dirty="0" smtClean="0"/>
          </a:p>
          <a:p>
            <a:r>
              <a:rPr lang="en-US" baseline="0" dirty="0" smtClean="0"/>
              <a:t>Placing a percentage of locally sourced items on your primary bid will also make an impression on broadline distributors. Be sure to check the USDA regulations for primary supplier bids. There are avenues to request well defined local items in bids. The link for this information is on this slide.</a:t>
            </a:r>
          </a:p>
          <a:p>
            <a:endParaRPr lang="en-US" baseline="0" dirty="0" smtClean="0"/>
          </a:p>
          <a:p>
            <a:r>
              <a:rPr lang="en-US" baseline="0" dirty="0" smtClean="0"/>
              <a:t>Large distributors are just beginning to recognize the need for local selections. Buying programs for local and regional items are beginning to appear on order guides within broadline distributors in the U.S. Requesting trace-back, or producer identification may be difficult, but that obstacle can be overcome with a little effort from the distributor. In Wisconsin, and in other states, broadline distributors are developing connections with food hubs and aggregators to bring in local foods for their progressive institutional customers.  </a:t>
            </a:r>
            <a:endParaRPr lang="en-US" dirty="0"/>
          </a:p>
        </p:txBody>
      </p:sp>
      <p:sp>
        <p:nvSpPr>
          <p:cNvPr id="4" name="Slide Number Placeholder 3"/>
          <p:cNvSpPr>
            <a:spLocks noGrp="1"/>
          </p:cNvSpPr>
          <p:nvPr>
            <p:ph type="sldNum" sz="quarter" idx="10"/>
          </p:nvPr>
        </p:nvSpPr>
        <p:spPr/>
        <p:txBody>
          <a:bodyPr/>
          <a:lstStyle/>
          <a:p>
            <a:fld id="{AF8E0B5B-FB08-4CC7-94D2-81C46AD1B397}" type="slidenum">
              <a:rPr lang="en-US" smtClean="0"/>
              <a:t>9</a:t>
            </a:fld>
            <a:endParaRPr lang="en-US"/>
          </a:p>
        </p:txBody>
      </p:sp>
    </p:spTree>
    <p:extLst>
      <p:ext uri="{BB962C8B-B14F-4D97-AF65-F5344CB8AC3E}">
        <p14:creationId xmlns:p14="http://schemas.microsoft.com/office/powerpoint/2010/main" val="232545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8/2/2016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8/2/2016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8/2/2016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www.manta.com/mb_45_C2094000_14/fresh_fruits_and_vegetables/illinois" TargetMode="External"/><Relationship Id="rId3" Type="http://schemas.openxmlformats.org/officeDocument/2006/relationships/hyperlink" Target="http://www.eatwild.com/products/illinois.html" TargetMode="External"/><Relationship Id="rId7" Type="http://schemas.openxmlformats.org/officeDocument/2006/relationships/hyperlink" Target="http://www.careersingrocery.com/wholesale-produce-illinois.cfm" TargetMode="External"/><Relationship Id="rId12"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eeyouinthegarden.com/?p=10375" TargetMode="External"/><Relationship Id="rId11" Type="http://schemas.openxmlformats.org/officeDocument/2006/relationships/hyperlink" Target="http://www.fns.usda.gov/farmtoschool/farm-school-resources#Food Safety" TargetMode="External"/><Relationship Id="rId5" Type="http://schemas.openxmlformats.org/officeDocument/2006/relationships/hyperlink" Target="http://www.ngfn.org/resources/food-hubs" TargetMode="External"/><Relationship Id="rId10" Type="http://schemas.openxmlformats.org/officeDocument/2006/relationships/hyperlink" Target="https://www.google.com/?ion=1&amp;espv=2#q=gardening%20grants%20for%20schools" TargetMode="External"/><Relationship Id="rId4" Type="http://schemas.openxmlformats.org/officeDocument/2006/relationships/hyperlink" Target="https://www.agr.state.il.us/markets/farmers/" TargetMode="External"/><Relationship Id="rId9" Type="http://schemas.openxmlformats.org/officeDocument/2006/relationships/hyperlink" Target="http://web.extension.illinois.edu/smallfarm/downloads/65062.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fns.usda.gov/farmtoschool/procuring-local-food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Sourcing Locally</a:t>
            </a:r>
            <a:endParaRPr lang="en-US" dirty="0"/>
          </a:p>
        </p:txBody>
      </p:sp>
      <p:sp>
        <p:nvSpPr>
          <p:cNvPr id="3" name="Subtitle 2"/>
          <p:cNvSpPr>
            <a:spLocks noGrp="1"/>
          </p:cNvSpPr>
          <p:nvPr>
            <p:ph type="subTitle" idx="1"/>
          </p:nvPr>
        </p:nvSpPr>
        <p:spPr/>
        <p:txBody>
          <a:bodyPr/>
          <a:lstStyle/>
          <a:p>
            <a:r>
              <a:rPr lang="en-US" dirty="0" smtClean="0"/>
              <a:t>Farms, hubs, distributors and more!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73" y="326308"/>
            <a:ext cx="2556844" cy="2240027"/>
          </a:xfrm>
          <a:prstGeom prst="rect">
            <a:avLst/>
          </a:prstGeom>
        </p:spPr>
      </p:pic>
    </p:spTree>
    <p:extLst>
      <p:ext uri="{BB962C8B-B14F-4D97-AF65-F5344CB8AC3E}">
        <p14:creationId xmlns:p14="http://schemas.microsoft.com/office/powerpoint/2010/main" val="3398020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a garden?</a:t>
            </a:r>
            <a:endParaRPr lang="en-US" dirty="0"/>
          </a:p>
        </p:txBody>
      </p:sp>
      <p:sp>
        <p:nvSpPr>
          <p:cNvPr id="3" name="Text Placeholder 2"/>
          <p:cNvSpPr>
            <a:spLocks noGrp="1"/>
          </p:cNvSpPr>
          <p:nvPr>
            <p:ph type="body" idx="1"/>
          </p:nvPr>
        </p:nvSpPr>
        <p:spPr/>
        <p:txBody>
          <a:bodyPr/>
          <a:lstStyle/>
          <a:p>
            <a:r>
              <a:rPr lang="en-US" dirty="0"/>
              <a:t>t</a:t>
            </a:r>
            <a:r>
              <a:rPr lang="en-US" dirty="0" smtClean="0"/>
              <a:t>hen you have local produce!</a:t>
            </a:r>
            <a:endParaRPr lang="en-US" dirty="0"/>
          </a:p>
        </p:txBody>
      </p:sp>
    </p:spTree>
    <p:extLst>
      <p:ext uri="{BB962C8B-B14F-4D97-AF65-F5344CB8AC3E}">
        <p14:creationId xmlns:p14="http://schemas.microsoft.com/office/powerpoint/2010/main" val="4063702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9601200" cy="1485900"/>
          </a:xfrm>
        </p:spPr>
        <p:txBody>
          <a:bodyPr>
            <a:normAutofit fontScale="90000"/>
          </a:bodyPr>
          <a:lstStyle/>
          <a:p>
            <a:r>
              <a:rPr lang="en-US" dirty="0" smtClean="0"/>
              <a:t>School Gardens and Farms</a:t>
            </a:r>
            <a:br>
              <a:rPr lang="en-US" dirty="0" smtClean="0"/>
            </a:br>
            <a:r>
              <a:rPr lang="en-US" dirty="0" smtClean="0"/>
              <a:t/>
            </a:r>
            <a:br>
              <a:rPr lang="en-US" dirty="0" smtClean="0"/>
            </a:br>
            <a:r>
              <a:rPr lang="en-US" sz="2400" dirty="0" smtClean="0"/>
              <a:t>Advantages                                                          Work </a:t>
            </a:r>
            <a:r>
              <a:rPr lang="en-US" sz="2400" dirty="0"/>
              <a:t>Required and Restrictions</a:t>
            </a:r>
          </a:p>
        </p:txBody>
      </p:sp>
      <p:sp>
        <p:nvSpPr>
          <p:cNvPr id="3" name="Content Placeholder 2"/>
          <p:cNvSpPr>
            <a:spLocks noGrp="1"/>
          </p:cNvSpPr>
          <p:nvPr>
            <p:ph sz="half" idx="1"/>
          </p:nvPr>
        </p:nvSpPr>
        <p:spPr>
          <a:xfrm>
            <a:off x="1371600" y="2411505"/>
            <a:ext cx="5264331" cy="4336870"/>
          </a:xfrm>
        </p:spPr>
        <p:txBody>
          <a:bodyPr>
            <a:noAutofit/>
          </a:bodyPr>
          <a:lstStyle/>
          <a:p>
            <a:r>
              <a:rPr lang="en-US" sz="1800" dirty="0"/>
              <a:t>g</a:t>
            </a:r>
            <a:r>
              <a:rPr lang="en-US" sz="1800" dirty="0" smtClean="0"/>
              <a:t>reat option for individual schools and small districts</a:t>
            </a:r>
          </a:p>
          <a:p>
            <a:r>
              <a:rPr lang="en-US" sz="1800" dirty="0" smtClean="0"/>
              <a:t>built-in food source</a:t>
            </a:r>
          </a:p>
          <a:p>
            <a:r>
              <a:rPr lang="en-US" sz="1800" dirty="0"/>
              <a:t>e</a:t>
            </a:r>
            <a:r>
              <a:rPr lang="en-US" sz="1800" dirty="0" smtClean="0"/>
              <a:t>ducational opportunities</a:t>
            </a:r>
          </a:p>
          <a:p>
            <a:r>
              <a:rPr lang="en-US" sz="1800" dirty="0"/>
              <a:t>a</a:t>
            </a:r>
            <a:r>
              <a:rPr lang="en-US" sz="1800" dirty="0" smtClean="0"/>
              <a:t>ble to grow specific vegetables</a:t>
            </a:r>
          </a:p>
          <a:p>
            <a:r>
              <a:rPr lang="en-US" sz="1800" dirty="0"/>
              <a:t>s</a:t>
            </a:r>
            <a:r>
              <a:rPr lang="en-US" sz="1800" dirty="0" smtClean="0"/>
              <a:t>tudent &amp; staff support and acceptance</a:t>
            </a:r>
          </a:p>
          <a:p>
            <a:r>
              <a:rPr lang="en-US" sz="1800" dirty="0" smtClean="0"/>
              <a:t>community &amp; parent recognition</a:t>
            </a:r>
            <a:endParaRPr lang="en-US" sz="1800" dirty="0"/>
          </a:p>
          <a:p>
            <a:r>
              <a:rPr lang="en-US" sz="1800" dirty="0" smtClean="0"/>
              <a:t>can be flexible </a:t>
            </a:r>
            <a:r>
              <a:rPr lang="en-US" sz="1800" dirty="0"/>
              <a:t>and expandable </a:t>
            </a:r>
            <a:endParaRPr lang="en-US" sz="1800" dirty="0" smtClean="0"/>
          </a:p>
          <a:p>
            <a:r>
              <a:rPr lang="en-US" sz="1800" dirty="0"/>
              <a:t>c</a:t>
            </a:r>
            <a:r>
              <a:rPr lang="en-US" sz="1800" dirty="0" smtClean="0"/>
              <a:t>an garden indoors; hydroponics, vertical growing, tower gardening, greenhouse.</a:t>
            </a:r>
            <a:endParaRPr lang="en-US" sz="1800" dirty="0"/>
          </a:p>
          <a:p>
            <a:endParaRPr lang="en-US" sz="1800" dirty="0"/>
          </a:p>
        </p:txBody>
      </p:sp>
      <p:sp>
        <p:nvSpPr>
          <p:cNvPr id="4" name="Content Placeholder 3"/>
          <p:cNvSpPr>
            <a:spLocks noGrp="1"/>
          </p:cNvSpPr>
          <p:nvPr>
            <p:ph sz="half" idx="2"/>
          </p:nvPr>
        </p:nvSpPr>
        <p:spPr>
          <a:xfrm>
            <a:off x="6851585" y="2411505"/>
            <a:ext cx="4447786" cy="3581401"/>
          </a:xfrm>
        </p:spPr>
        <p:txBody>
          <a:bodyPr>
            <a:normAutofit/>
          </a:bodyPr>
          <a:lstStyle/>
          <a:p>
            <a:r>
              <a:rPr lang="en-US" sz="1800" dirty="0"/>
              <a:t>f</a:t>
            </a:r>
            <a:r>
              <a:rPr lang="en-US" sz="1800" dirty="0" smtClean="0"/>
              <a:t>ood safety plan with SOP’s- Garden Food Safety. http</a:t>
            </a:r>
            <a:r>
              <a:rPr lang="en-US" sz="1800" dirty="0"/>
              <a:t>://www.fns.usda.gov/farmtoschool/implementing-farm-school-activities-food-safety#foodsafety</a:t>
            </a:r>
            <a:endParaRPr lang="en-US" sz="1800" dirty="0" smtClean="0"/>
          </a:p>
          <a:p>
            <a:r>
              <a:rPr lang="en-US" sz="1800" dirty="0"/>
              <a:t>p</a:t>
            </a:r>
            <a:r>
              <a:rPr lang="en-US" sz="1800" dirty="0" smtClean="0"/>
              <a:t>ermission from county inspector</a:t>
            </a:r>
          </a:p>
          <a:p>
            <a:r>
              <a:rPr lang="en-US" sz="1800" dirty="0"/>
              <a:t>b</a:t>
            </a:r>
            <a:r>
              <a:rPr lang="en-US" sz="1800" dirty="0" smtClean="0"/>
              <a:t>uy in from administration, staff and parents</a:t>
            </a:r>
          </a:p>
          <a:p>
            <a:r>
              <a:rPr lang="en-US" sz="1800" dirty="0"/>
              <a:t>y</a:t>
            </a:r>
            <a:r>
              <a:rPr lang="en-US" sz="1800" dirty="0" smtClean="0"/>
              <a:t>ear-long planning</a:t>
            </a:r>
          </a:p>
          <a:p>
            <a:r>
              <a:rPr lang="en-US" sz="1800" dirty="0"/>
              <a:t>m</a:t>
            </a:r>
            <a:r>
              <a:rPr lang="en-US" sz="1800" dirty="0" smtClean="0"/>
              <a:t>anaging costs, excess product in summer and summer maintenance</a:t>
            </a:r>
          </a:p>
          <a:p>
            <a:endParaRPr lang="en-US" sz="1900" dirty="0" smtClean="0"/>
          </a:p>
          <a:p>
            <a:endParaRPr lang="en-US" sz="19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880" y="225987"/>
            <a:ext cx="2734491" cy="1549545"/>
          </a:xfrm>
          <a:prstGeom prst="rect">
            <a:avLst/>
          </a:prstGeom>
        </p:spPr>
      </p:pic>
    </p:spTree>
    <p:extLst>
      <p:ext uri="{BB962C8B-B14F-4D97-AF65-F5344CB8AC3E}">
        <p14:creationId xmlns:p14="http://schemas.microsoft.com/office/powerpoint/2010/main" val="204319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find local farms, food hubs, auctions, producer distributors and help.</a:t>
            </a:r>
            <a:endParaRPr lang="en-US" dirty="0"/>
          </a:p>
        </p:txBody>
      </p:sp>
      <p:sp>
        <p:nvSpPr>
          <p:cNvPr id="3" name="Content Placeholder 2"/>
          <p:cNvSpPr>
            <a:spLocks noGrp="1"/>
          </p:cNvSpPr>
          <p:nvPr>
            <p:ph sz="half" idx="1"/>
          </p:nvPr>
        </p:nvSpPr>
        <p:spPr>
          <a:xfrm>
            <a:off x="966650" y="1936376"/>
            <a:ext cx="7001693" cy="4787153"/>
          </a:xfrm>
        </p:spPr>
        <p:txBody>
          <a:bodyPr>
            <a:normAutofit fontScale="70000" lnSpcReduction="20000"/>
          </a:bodyPr>
          <a:lstStyle/>
          <a:p>
            <a:r>
              <a:rPr lang="en-US" sz="2400" dirty="0" smtClean="0"/>
              <a:t>Eat Wild, IL </a:t>
            </a:r>
            <a:r>
              <a:rPr lang="en-US" sz="2400" dirty="0" smtClean="0">
                <a:hlinkClick r:id="rId3"/>
              </a:rPr>
              <a:t>http</a:t>
            </a:r>
            <a:r>
              <a:rPr lang="en-US" sz="2400" dirty="0">
                <a:hlinkClick r:id="rId3"/>
              </a:rPr>
              <a:t>://</a:t>
            </a:r>
            <a:r>
              <a:rPr lang="en-US" sz="2400" dirty="0" smtClean="0">
                <a:hlinkClick r:id="rId3"/>
              </a:rPr>
              <a:t>www.eatwild.com/products/illinois.html</a:t>
            </a:r>
            <a:endParaRPr lang="en-US" sz="2400" dirty="0" smtClean="0"/>
          </a:p>
          <a:p>
            <a:r>
              <a:rPr lang="en-US" sz="2400" dirty="0" smtClean="0"/>
              <a:t>State of IL Farmer’s Market List  </a:t>
            </a:r>
            <a:r>
              <a:rPr lang="en-US" sz="2400" dirty="0" smtClean="0">
                <a:hlinkClick r:id="rId4"/>
              </a:rPr>
              <a:t>https://www.agr.state.il.us/markets/farmers/</a:t>
            </a:r>
            <a:r>
              <a:rPr lang="en-US" sz="2400" dirty="0" smtClean="0"/>
              <a:t> </a:t>
            </a:r>
          </a:p>
          <a:p>
            <a:r>
              <a:rPr lang="en-US" sz="2400" dirty="0" smtClean="0"/>
              <a:t>USDA Food </a:t>
            </a:r>
            <a:r>
              <a:rPr lang="en-US" sz="2400" dirty="0"/>
              <a:t>Hub Resource </a:t>
            </a:r>
            <a:r>
              <a:rPr lang="en-US" sz="2400" dirty="0">
                <a:hlinkClick r:id="rId5"/>
              </a:rPr>
              <a:t>http://</a:t>
            </a:r>
            <a:r>
              <a:rPr lang="en-US" sz="2400" dirty="0" smtClean="0">
                <a:hlinkClick r:id="rId5"/>
              </a:rPr>
              <a:t>www.ngfn.org/resources/food-hubs</a:t>
            </a:r>
            <a:endParaRPr lang="en-US" sz="2400" dirty="0" smtClean="0"/>
          </a:p>
          <a:p>
            <a:r>
              <a:rPr lang="en-US" sz="2400" dirty="0" smtClean="0"/>
              <a:t>IL </a:t>
            </a:r>
            <a:r>
              <a:rPr lang="en-US" sz="2400" dirty="0"/>
              <a:t>Produce Auction Map </a:t>
            </a:r>
            <a:r>
              <a:rPr lang="en-US" sz="2400" dirty="0">
                <a:hlinkClick r:id="rId6"/>
              </a:rPr>
              <a:t>http://seeyouinthegarden.com/?</a:t>
            </a:r>
            <a:r>
              <a:rPr lang="en-US" sz="2400" dirty="0" smtClean="0">
                <a:hlinkClick r:id="rId6"/>
              </a:rPr>
              <a:t>p=10375</a:t>
            </a:r>
            <a:endParaRPr lang="en-US" sz="2400" dirty="0" smtClean="0"/>
          </a:p>
          <a:p>
            <a:r>
              <a:rPr lang="en-US" sz="2400" dirty="0" smtClean="0"/>
              <a:t>IL Wholesale </a:t>
            </a:r>
            <a:r>
              <a:rPr lang="en-US" sz="2400" dirty="0"/>
              <a:t>Produce Companies </a:t>
            </a:r>
            <a:r>
              <a:rPr lang="en-US" sz="2400" dirty="0">
                <a:hlinkClick r:id="rId7"/>
              </a:rPr>
              <a:t>http://</a:t>
            </a:r>
            <a:r>
              <a:rPr lang="en-US" sz="2400" dirty="0" smtClean="0">
                <a:hlinkClick r:id="rId7"/>
              </a:rPr>
              <a:t>www.careersingrocery.com/wholesale-produce-illinois.cfm</a:t>
            </a:r>
            <a:endParaRPr lang="en-US" sz="2400" dirty="0" smtClean="0"/>
          </a:p>
          <a:p>
            <a:r>
              <a:rPr lang="en-US" sz="2400" dirty="0" smtClean="0"/>
              <a:t>IL Produce Companies- Manta Search </a:t>
            </a:r>
            <a:r>
              <a:rPr lang="en-US" sz="2400" dirty="0">
                <a:hlinkClick r:id="rId8"/>
              </a:rPr>
              <a:t>http://</a:t>
            </a:r>
            <a:r>
              <a:rPr lang="en-US" sz="2400" dirty="0" smtClean="0">
                <a:hlinkClick r:id="rId8"/>
              </a:rPr>
              <a:t>www.manta.com/mb_45_C2094000_14/fresh_fruits_and_vegetables/illinois</a:t>
            </a:r>
            <a:endParaRPr lang="en-US" sz="2400" dirty="0" smtClean="0"/>
          </a:p>
          <a:p>
            <a:r>
              <a:rPr lang="en-US" sz="2400" dirty="0"/>
              <a:t>IL Local Food Educators U of IL Extension Agents </a:t>
            </a:r>
            <a:r>
              <a:rPr lang="en-US" sz="2400" dirty="0">
                <a:hlinkClick r:id="rId9"/>
              </a:rPr>
              <a:t>http://</a:t>
            </a:r>
            <a:r>
              <a:rPr lang="en-US" sz="2400" dirty="0" smtClean="0">
                <a:hlinkClick r:id="rId9"/>
              </a:rPr>
              <a:t>web.extension.illinois.edu/smallfarm/downloads/65062.pdf</a:t>
            </a:r>
            <a:endParaRPr lang="en-US" sz="2400" dirty="0" smtClean="0"/>
          </a:p>
          <a:p>
            <a:r>
              <a:rPr lang="en-US" sz="2400" dirty="0" smtClean="0"/>
              <a:t>Gardening Grants for Schools </a:t>
            </a:r>
            <a:r>
              <a:rPr lang="en-US" sz="2400" dirty="0"/>
              <a:t>Google Search </a:t>
            </a:r>
            <a:r>
              <a:rPr lang="en-US" sz="2400" dirty="0">
                <a:hlinkClick r:id="rId10"/>
              </a:rPr>
              <a:t>https://www.google.com/?</a:t>
            </a:r>
            <a:r>
              <a:rPr lang="en-US" sz="2400" dirty="0" smtClean="0">
                <a:hlinkClick r:id="rId10"/>
              </a:rPr>
              <a:t>ion=1&amp;espv=2#q=gardening%20grants%20for%20schools</a:t>
            </a:r>
            <a:r>
              <a:rPr lang="en-US" sz="2400" dirty="0" smtClean="0"/>
              <a:t> </a:t>
            </a:r>
            <a:endParaRPr lang="en-US" sz="2400" dirty="0"/>
          </a:p>
          <a:p>
            <a:r>
              <a:rPr lang="en-US" sz="2400" dirty="0" smtClean="0"/>
              <a:t>USDA Food Safety – </a:t>
            </a:r>
            <a:r>
              <a:rPr lang="en-US" sz="2400" dirty="0"/>
              <a:t>Buying Local Foods-  </a:t>
            </a:r>
            <a:r>
              <a:rPr lang="en-US" sz="2400" dirty="0">
                <a:hlinkClick r:id="rId11"/>
              </a:rPr>
              <a:t>http://www.fns.usda.gov/farmtoschool/farm-school-resources#Food </a:t>
            </a:r>
            <a:r>
              <a:rPr lang="en-US" sz="2400" dirty="0" smtClean="0">
                <a:hlinkClick r:id="rId11"/>
              </a:rPr>
              <a:t>Safety </a:t>
            </a:r>
            <a:endParaRPr lang="en-US" dirty="0"/>
          </a:p>
          <a:p>
            <a:endParaRPr lang="en-US" dirty="0" smtClean="0"/>
          </a:p>
          <a:p>
            <a:endParaRPr lang="en-US" dirty="0"/>
          </a:p>
        </p:txBody>
      </p:sp>
      <p:pic>
        <p:nvPicPr>
          <p:cNvPr id="5" name="Content Placeholder 4"/>
          <p:cNvPicPr>
            <a:picLocks noGrp="1" noChangeAspect="1"/>
          </p:cNvPicPr>
          <p:nvPr>
            <p:ph sz="half" idx="2"/>
          </p:nvPr>
        </p:nvPicPr>
        <p:blipFill>
          <a:blip r:embed="rId12">
            <a:extLst>
              <a:ext uri="{28A0092B-C50C-407E-A947-70E740481C1C}">
                <a14:useLocalDpi xmlns:a14="http://schemas.microsoft.com/office/drawing/2010/main" val="0"/>
              </a:ext>
            </a:extLst>
          </a:blip>
          <a:stretch>
            <a:fillRect/>
          </a:stretch>
        </p:blipFill>
        <p:spPr>
          <a:xfrm>
            <a:off x="7968343" y="2576649"/>
            <a:ext cx="3691589" cy="2471633"/>
          </a:xfrm>
          <a:ln>
            <a:solidFill>
              <a:schemeClr val="accent1"/>
            </a:solidFill>
          </a:ln>
        </p:spPr>
      </p:pic>
    </p:spTree>
    <p:extLst>
      <p:ext uri="{BB962C8B-B14F-4D97-AF65-F5344CB8AC3E}">
        <p14:creationId xmlns:p14="http://schemas.microsoft.com/office/powerpoint/2010/main" val="1048347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assistance?</a:t>
            </a:r>
            <a:endParaRPr lang="en-US" dirty="0"/>
          </a:p>
        </p:txBody>
      </p:sp>
      <p:sp>
        <p:nvSpPr>
          <p:cNvPr id="3" name="Text Placeholder 2"/>
          <p:cNvSpPr>
            <a:spLocks noGrp="1"/>
          </p:cNvSpPr>
          <p:nvPr>
            <p:ph type="body" idx="1"/>
          </p:nvPr>
        </p:nvSpPr>
        <p:spPr/>
        <p:txBody>
          <a:bodyPr/>
          <a:lstStyle/>
          <a:p>
            <a:r>
              <a:rPr lang="en-US" dirty="0" smtClean="0"/>
              <a:t>Illinois Farm to School Network</a:t>
            </a:r>
          </a:p>
          <a:p>
            <a:r>
              <a:rPr lang="en-US" dirty="0" smtClean="0"/>
              <a:t>http</a:t>
            </a:r>
            <a:r>
              <a:rPr lang="en-US" dirty="0"/>
              <a:t>://illinoisfarmtoschool.org/.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54" y="443137"/>
            <a:ext cx="2846296" cy="2494717"/>
          </a:xfrm>
          <a:prstGeom prst="rect">
            <a:avLst/>
          </a:prstGeom>
        </p:spPr>
      </p:pic>
    </p:spTree>
    <p:extLst>
      <p:ext uri="{BB962C8B-B14F-4D97-AF65-F5344CB8AC3E}">
        <p14:creationId xmlns:p14="http://schemas.microsoft.com/office/powerpoint/2010/main" val="332333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give up…</a:t>
            </a:r>
            <a:endParaRPr lang="en-US" dirty="0"/>
          </a:p>
        </p:txBody>
      </p:sp>
      <p:sp>
        <p:nvSpPr>
          <p:cNvPr id="3" name="Text Placeholder 2"/>
          <p:cNvSpPr>
            <a:spLocks noGrp="1"/>
          </p:cNvSpPr>
          <p:nvPr>
            <p:ph type="body" idx="1"/>
          </p:nvPr>
        </p:nvSpPr>
        <p:spPr/>
        <p:txBody>
          <a:bodyPr/>
          <a:lstStyle/>
          <a:p>
            <a:r>
              <a:rPr lang="en-US" dirty="0"/>
              <a:t>l</a:t>
            </a:r>
            <a:r>
              <a:rPr lang="en-US" dirty="0" smtClean="0"/>
              <a:t>ocal food is right next door!</a:t>
            </a:r>
            <a:endParaRPr lang="en-US" dirty="0"/>
          </a:p>
        </p:txBody>
      </p:sp>
    </p:spTree>
    <p:extLst>
      <p:ext uri="{BB962C8B-B14F-4D97-AF65-F5344CB8AC3E}">
        <p14:creationId xmlns:p14="http://schemas.microsoft.com/office/powerpoint/2010/main" val="1432450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Regional-Local Food Sourcing Options</a:t>
            </a:r>
            <a:endParaRPr lang="en-US" dirty="0"/>
          </a:p>
        </p:txBody>
      </p:sp>
      <p:sp>
        <p:nvSpPr>
          <p:cNvPr id="3" name="Content Placeholder 2"/>
          <p:cNvSpPr>
            <a:spLocks noGrp="1"/>
          </p:cNvSpPr>
          <p:nvPr>
            <p:ph idx="1"/>
          </p:nvPr>
        </p:nvSpPr>
        <p:spPr>
          <a:xfrm>
            <a:off x="1371600" y="1562875"/>
            <a:ext cx="5794646" cy="3829907"/>
          </a:xfrm>
        </p:spPr>
        <p:txBody>
          <a:bodyPr>
            <a:normAutofit/>
          </a:bodyPr>
          <a:lstStyle/>
          <a:p>
            <a:r>
              <a:rPr lang="en-US" dirty="0" smtClean="0"/>
              <a:t>Direct Sales on the Farm</a:t>
            </a:r>
          </a:p>
          <a:p>
            <a:r>
              <a:rPr lang="en-US" dirty="0" smtClean="0"/>
              <a:t>Farmer’s Markets</a:t>
            </a:r>
          </a:p>
          <a:p>
            <a:r>
              <a:rPr lang="en-US" dirty="0" smtClean="0"/>
              <a:t>Produce Auctions</a:t>
            </a:r>
          </a:p>
          <a:p>
            <a:r>
              <a:rPr lang="en-US" dirty="0"/>
              <a:t>Producer Co-ops and Food Hubs</a:t>
            </a:r>
          </a:p>
          <a:p>
            <a:r>
              <a:rPr lang="en-US" dirty="0" smtClean="0"/>
              <a:t>Produce Distributors</a:t>
            </a:r>
          </a:p>
          <a:p>
            <a:r>
              <a:rPr lang="en-US" dirty="0" smtClean="0"/>
              <a:t>DOD Fruit and Vegetable Program</a:t>
            </a:r>
          </a:p>
          <a:p>
            <a:r>
              <a:rPr lang="en-US" dirty="0" smtClean="0"/>
              <a:t>Broadline Distributors w/ local programs</a:t>
            </a:r>
          </a:p>
          <a:p>
            <a:r>
              <a:rPr lang="en-US" dirty="0" smtClean="0"/>
              <a:t>School Farms and Gardens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6" name="Picture 2" descr="http://www.clipartbest.com/cliparts/dT6/ed5/dT6ed5xGc.jpe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5294" t="3330" r="4876" b="5602"/>
          <a:stretch/>
        </p:blipFill>
        <p:spPr bwMode="auto">
          <a:xfrm>
            <a:off x="7289074" y="2037807"/>
            <a:ext cx="3788230" cy="3840480"/>
          </a:xfrm>
          <a:prstGeom prst="flowChartAlternateProcess">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19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from the Farm</a:t>
            </a:r>
            <a:br>
              <a:rPr lang="en-US" dirty="0" smtClean="0"/>
            </a:br>
            <a:r>
              <a:rPr lang="en-US" dirty="0" smtClean="0"/>
              <a:t/>
            </a:r>
            <a:br>
              <a:rPr lang="en-US" dirty="0" smtClean="0"/>
            </a:br>
            <a:r>
              <a:rPr lang="en-US" sz="2700" dirty="0" smtClean="0"/>
              <a:t>Advantages                                                  Work Required and Restrictions</a:t>
            </a:r>
            <a:endParaRPr lang="en-US" sz="2700" dirty="0"/>
          </a:p>
        </p:txBody>
      </p:sp>
      <p:sp>
        <p:nvSpPr>
          <p:cNvPr id="3" name="Content Placeholder 2"/>
          <p:cNvSpPr>
            <a:spLocks noGrp="1"/>
          </p:cNvSpPr>
          <p:nvPr>
            <p:ph sz="half" idx="1"/>
          </p:nvPr>
        </p:nvSpPr>
        <p:spPr>
          <a:xfrm>
            <a:off x="1371600" y="2285998"/>
            <a:ext cx="4447786" cy="4088675"/>
          </a:xfrm>
        </p:spPr>
        <p:txBody>
          <a:bodyPr>
            <a:normAutofit fontScale="77500" lnSpcReduction="20000"/>
          </a:bodyPr>
          <a:lstStyle/>
          <a:p>
            <a:r>
              <a:rPr lang="en-US" sz="2100" dirty="0"/>
              <a:t>g</a:t>
            </a:r>
            <a:r>
              <a:rPr lang="en-US" sz="2100" dirty="0" smtClean="0"/>
              <a:t>reat option for small districts and individual schools</a:t>
            </a:r>
          </a:p>
          <a:p>
            <a:r>
              <a:rPr lang="en-US" sz="2100" dirty="0"/>
              <a:t>s</a:t>
            </a:r>
            <a:r>
              <a:rPr lang="en-US" sz="2100" dirty="0" smtClean="0"/>
              <a:t>upply and demand are well matched</a:t>
            </a:r>
          </a:p>
          <a:p>
            <a:r>
              <a:rPr lang="en-US" sz="2100" dirty="0" smtClean="0"/>
              <a:t>solid relationships lead to deeper program participation</a:t>
            </a:r>
          </a:p>
          <a:p>
            <a:r>
              <a:rPr lang="en-US" sz="2100" dirty="0" smtClean="0"/>
              <a:t>community recognition</a:t>
            </a:r>
          </a:p>
          <a:p>
            <a:r>
              <a:rPr lang="en-US" sz="2100" dirty="0"/>
              <a:t>s</a:t>
            </a:r>
            <a:r>
              <a:rPr lang="en-US" sz="2100" dirty="0" smtClean="0"/>
              <a:t>tudent &amp; staff acceptance </a:t>
            </a:r>
          </a:p>
          <a:p>
            <a:r>
              <a:rPr lang="en-US" sz="2100" dirty="0"/>
              <a:t>f</a:t>
            </a:r>
            <a:r>
              <a:rPr lang="en-US" sz="2100" dirty="0" smtClean="0"/>
              <a:t>lexible and expandable </a:t>
            </a:r>
          </a:p>
          <a:p>
            <a:r>
              <a:rPr lang="en-US" sz="2100" dirty="0" smtClean="0"/>
              <a:t>utilize </a:t>
            </a:r>
            <a:r>
              <a:rPr lang="en-US" sz="2100" dirty="0"/>
              <a:t>the growing “off season” for </a:t>
            </a:r>
            <a:r>
              <a:rPr lang="en-US" sz="2100" dirty="0" smtClean="0"/>
              <a:t>promotions</a:t>
            </a:r>
          </a:p>
          <a:p>
            <a:r>
              <a:rPr lang="en-US" sz="2100" dirty="0" smtClean="0"/>
              <a:t>preserving the harvest opportunities in late summer</a:t>
            </a:r>
          </a:p>
          <a:p>
            <a:endParaRPr lang="en-US" dirty="0"/>
          </a:p>
        </p:txBody>
      </p:sp>
      <p:sp>
        <p:nvSpPr>
          <p:cNvPr id="4" name="Content Placeholder 3"/>
          <p:cNvSpPr>
            <a:spLocks noGrp="1"/>
          </p:cNvSpPr>
          <p:nvPr>
            <p:ph sz="half" idx="2"/>
          </p:nvPr>
        </p:nvSpPr>
        <p:spPr>
          <a:xfrm>
            <a:off x="6525403" y="2285999"/>
            <a:ext cx="4447786" cy="4088674"/>
          </a:xfrm>
        </p:spPr>
        <p:txBody>
          <a:bodyPr>
            <a:normAutofit fontScale="77500" lnSpcReduction="20000"/>
          </a:bodyPr>
          <a:lstStyle/>
          <a:p>
            <a:r>
              <a:rPr lang="en-US" sz="2100" dirty="0" smtClean="0"/>
              <a:t>food safety review –                                    Checklist for Purchasing Local Products http://www.fns.usda.gov/farmtoschool/implementing-farm-school-activities-food-safety#onfarm </a:t>
            </a:r>
          </a:p>
          <a:p>
            <a:r>
              <a:rPr lang="en-US" sz="2100" dirty="0" smtClean="0"/>
              <a:t>incorporating “new” veggies into the menus</a:t>
            </a:r>
          </a:p>
          <a:p>
            <a:r>
              <a:rPr lang="en-US" sz="2100" dirty="0" smtClean="0"/>
              <a:t>small purchase bidding process</a:t>
            </a:r>
          </a:p>
          <a:p>
            <a:r>
              <a:rPr lang="en-US" sz="2100" dirty="0" smtClean="0"/>
              <a:t>delivery, quality and billing agreements</a:t>
            </a:r>
          </a:p>
          <a:p>
            <a:r>
              <a:rPr lang="en-US" sz="2100" dirty="0" smtClean="0"/>
              <a:t>learning the lingo</a:t>
            </a:r>
          </a:p>
          <a:p>
            <a:r>
              <a:rPr lang="en-US" sz="2100" dirty="0" smtClean="0"/>
              <a:t>adapting when faced with seasonal losses- plan B ready</a:t>
            </a:r>
          </a:p>
          <a:p>
            <a:r>
              <a:rPr lang="en-US" sz="2100" dirty="0" smtClean="0"/>
              <a:t>develop open or seasonal menus</a:t>
            </a:r>
          </a:p>
          <a:p>
            <a:r>
              <a:rPr lang="en-US" sz="2100" dirty="0" smtClean="0"/>
              <a:t>use what is grown- little leverage for requesting specific vegetables</a:t>
            </a:r>
          </a:p>
          <a:p>
            <a:endParaRPr lang="en-US" sz="2100" dirty="0"/>
          </a:p>
          <a:p>
            <a:endParaRPr lang="en-US" dirty="0" smtClean="0"/>
          </a:p>
          <a:p>
            <a:endParaRPr lang="en-US" dirty="0" smtClean="0"/>
          </a:p>
          <a:p>
            <a:endParaRPr lang="en-US" dirty="0" smtClean="0"/>
          </a:p>
          <a:p>
            <a:endParaRPr lang="en-US" dirty="0"/>
          </a:p>
        </p:txBody>
      </p:sp>
      <p:pic>
        <p:nvPicPr>
          <p:cNvPr id="5" name="Picture 4" descr="Farmer Stick Figure Working"/>
          <p:cNvPicPr>
            <a:picLocks noChangeAspect="1"/>
          </p:cNvPicPr>
          <p:nvPr/>
        </p:nvPicPr>
        <p:blipFill rotWithShape="1">
          <a:blip r:embed="rId3">
            <a:extLst>
              <a:ext uri="{28A0092B-C50C-407E-A947-70E740481C1C}">
                <a14:useLocalDpi xmlns:a14="http://schemas.microsoft.com/office/drawing/2010/main" val="0"/>
              </a:ext>
            </a:extLst>
          </a:blip>
          <a:srcRect r="20419"/>
          <a:stretch/>
        </p:blipFill>
        <p:spPr>
          <a:xfrm>
            <a:off x="6525403" y="257657"/>
            <a:ext cx="763671" cy="1251671"/>
          </a:xfrm>
          <a:prstGeom prst="rect">
            <a:avLst/>
          </a:prstGeom>
        </p:spPr>
      </p:pic>
    </p:spTree>
    <p:extLst>
      <p:ext uri="{BB962C8B-B14F-4D97-AF65-F5344CB8AC3E}">
        <p14:creationId xmlns:p14="http://schemas.microsoft.com/office/powerpoint/2010/main" val="1035742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70393"/>
            <a:ext cx="9601200" cy="1485900"/>
          </a:xfrm>
        </p:spPr>
        <p:txBody>
          <a:bodyPr>
            <a:normAutofit fontScale="90000"/>
          </a:bodyPr>
          <a:lstStyle/>
          <a:p>
            <a:r>
              <a:rPr lang="en-US" dirty="0" smtClean="0"/>
              <a:t>Farmer’s Markets and Auctions</a:t>
            </a:r>
            <a:br>
              <a:rPr lang="en-US" dirty="0" smtClean="0"/>
            </a:br>
            <a:r>
              <a:rPr lang="en-US" dirty="0" smtClean="0"/>
              <a:t/>
            </a:r>
            <a:br>
              <a:rPr lang="en-US" dirty="0" smtClean="0"/>
            </a:br>
            <a:r>
              <a:rPr lang="en-US" sz="2700" dirty="0" smtClean="0"/>
              <a:t>Advantages                                               Work </a:t>
            </a:r>
            <a:r>
              <a:rPr lang="en-US" sz="2700" dirty="0"/>
              <a:t>Required and Restrictions</a:t>
            </a:r>
          </a:p>
        </p:txBody>
      </p:sp>
      <p:sp>
        <p:nvSpPr>
          <p:cNvPr id="3" name="Content Placeholder 2"/>
          <p:cNvSpPr>
            <a:spLocks noGrp="1"/>
          </p:cNvSpPr>
          <p:nvPr>
            <p:ph sz="half" idx="1"/>
          </p:nvPr>
        </p:nvSpPr>
        <p:spPr>
          <a:xfrm>
            <a:off x="1371600" y="2556605"/>
            <a:ext cx="4447786" cy="4153990"/>
          </a:xfrm>
        </p:spPr>
        <p:txBody>
          <a:bodyPr>
            <a:normAutofit fontScale="92500" lnSpcReduction="20000"/>
          </a:bodyPr>
          <a:lstStyle/>
          <a:p>
            <a:r>
              <a:rPr lang="en-US" sz="1900" dirty="0"/>
              <a:t>g</a:t>
            </a:r>
            <a:r>
              <a:rPr lang="en-US" sz="1900" dirty="0" smtClean="0"/>
              <a:t>reat option for small and mid-sized districts</a:t>
            </a:r>
          </a:p>
          <a:p>
            <a:r>
              <a:rPr lang="en-US" sz="1900" dirty="0"/>
              <a:t>s</a:t>
            </a:r>
            <a:r>
              <a:rPr lang="en-US" sz="1900" dirty="0" smtClean="0"/>
              <a:t>upply increases with sales</a:t>
            </a:r>
          </a:p>
          <a:p>
            <a:r>
              <a:rPr lang="en-US" sz="1900" dirty="0"/>
              <a:t>solid relationships lead to deeper program participation</a:t>
            </a:r>
          </a:p>
          <a:p>
            <a:r>
              <a:rPr lang="en-US" sz="1900" dirty="0"/>
              <a:t>e</a:t>
            </a:r>
            <a:r>
              <a:rPr lang="en-US" sz="1900" dirty="0" smtClean="0"/>
              <a:t>ducational opportunities for students</a:t>
            </a:r>
          </a:p>
          <a:p>
            <a:r>
              <a:rPr lang="en-US" sz="1900" dirty="0"/>
              <a:t>b</a:t>
            </a:r>
            <a:r>
              <a:rPr lang="en-US" sz="1900" dirty="0" smtClean="0"/>
              <a:t>uying seasonally leads to seasonal menus and salad bar options</a:t>
            </a:r>
          </a:p>
          <a:p>
            <a:r>
              <a:rPr lang="en-US" sz="1900" dirty="0"/>
              <a:t>shopping for the best </a:t>
            </a:r>
            <a:r>
              <a:rPr lang="en-US" sz="1900" dirty="0" smtClean="0"/>
              <a:t>pricing- seconds pricing</a:t>
            </a:r>
          </a:p>
          <a:p>
            <a:r>
              <a:rPr lang="en-US" sz="1900" dirty="0"/>
              <a:t>o</a:t>
            </a:r>
            <a:r>
              <a:rPr lang="en-US" sz="1900" dirty="0" smtClean="0"/>
              <a:t>pportunities for “off season” farmer involvement</a:t>
            </a:r>
          </a:p>
          <a:p>
            <a:r>
              <a:rPr lang="en-US" sz="1900" dirty="0"/>
              <a:t>p</a:t>
            </a:r>
            <a:r>
              <a:rPr lang="en-US" sz="1900" dirty="0" smtClean="0"/>
              <a:t>reserving the harvest opportunities in late summer</a:t>
            </a:r>
            <a:endParaRPr lang="en-US" sz="1900" dirty="0"/>
          </a:p>
          <a:p>
            <a:endParaRPr lang="en-US" sz="1900" dirty="0" smtClean="0"/>
          </a:p>
          <a:p>
            <a:endParaRPr lang="en-US" sz="1900" dirty="0" smtClean="0"/>
          </a:p>
          <a:p>
            <a:endParaRPr lang="en-US" sz="1900" dirty="0" smtClean="0"/>
          </a:p>
          <a:p>
            <a:endParaRPr lang="en-US" sz="1900" dirty="0" smtClean="0"/>
          </a:p>
          <a:p>
            <a:endParaRPr lang="en-US" dirty="0"/>
          </a:p>
        </p:txBody>
      </p:sp>
      <p:sp>
        <p:nvSpPr>
          <p:cNvPr id="6" name="Content Placeholder 5"/>
          <p:cNvSpPr>
            <a:spLocks noGrp="1"/>
          </p:cNvSpPr>
          <p:nvPr>
            <p:ph sz="half" idx="2"/>
          </p:nvPr>
        </p:nvSpPr>
        <p:spPr>
          <a:xfrm>
            <a:off x="6525014" y="2572293"/>
            <a:ext cx="4447786" cy="4007801"/>
          </a:xfrm>
        </p:spPr>
        <p:txBody>
          <a:bodyPr>
            <a:normAutofit fontScale="92500" lnSpcReduction="20000"/>
          </a:bodyPr>
          <a:lstStyle/>
          <a:p>
            <a:r>
              <a:rPr lang="en-US" sz="1900" dirty="0"/>
              <a:t>f</a:t>
            </a:r>
            <a:r>
              <a:rPr lang="en-US" sz="1900" dirty="0" smtClean="0"/>
              <a:t>ood safety review may become complicated with multiple farms</a:t>
            </a:r>
          </a:p>
          <a:p>
            <a:r>
              <a:rPr lang="en-US" sz="1900" dirty="0"/>
              <a:t>use what is grown</a:t>
            </a:r>
          </a:p>
          <a:p>
            <a:r>
              <a:rPr lang="en-US" sz="1900" dirty="0" smtClean="0"/>
              <a:t>delivery </a:t>
            </a:r>
            <a:r>
              <a:rPr lang="en-US" sz="1900" dirty="0"/>
              <a:t>and billing agreements</a:t>
            </a:r>
          </a:p>
          <a:p>
            <a:r>
              <a:rPr lang="en-US" sz="1900" dirty="0"/>
              <a:t>l</a:t>
            </a:r>
            <a:r>
              <a:rPr lang="en-US" sz="1900" dirty="0" smtClean="0"/>
              <a:t>earning the correct questions to ask</a:t>
            </a:r>
            <a:endParaRPr lang="en-US" sz="1900" dirty="0"/>
          </a:p>
          <a:p>
            <a:r>
              <a:rPr lang="en-US" sz="1900" dirty="0"/>
              <a:t>incorporating “different” veggies into the menus</a:t>
            </a:r>
          </a:p>
          <a:p>
            <a:r>
              <a:rPr lang="en-US" sz="1900" dirty="0"/>
              <a:t>adapting when faced with seasonal </a:t>
            </a:r>
            <a:r>
              <a:rPr lang="en-US" sz="1900" dirty="0" smtClean="0"/>
              <a:t>shortages- </a:t>
            </a:r>
            <a:r>
              <a:rPr lang="en-US" sz="1900" dirty="0"/>
              <a:t>plan B </a:t>
            </a:r>
            <a:r>
              <a:rPr lang="en-US" sz="1900" dirty="0" smtClean="0"/>
              <a:t>ready</a:t>
            </a:r>
          </a:p>
          <a:p>
            <a:r>
              <a:rPr lang="en-US" sz="1900" dirty="0" smtClean="0"/>
              <a:t>develop open or seasonal menus</a:t>
            </a:r>
          </a:p>
          <a:p>
            <a:r>
              <a:rPr lang="en-US" sz="1900" dirty="0" smtClean="0"/>
              <a:t>Be sure to follow </a:t>
            </a:r>
            <a:r>
              <a:rPr lang="en-US" sz="1900" dirty="0"/>
              <a:t>the </a:t>
            </a:r>
            <a:r>
              <a:rPr lang="en-US" sz="1900" dirty="0"/>
              <a:t>rules- </a:t>
            </a:r>
            <a:r>
              <a:rPr lang="en-US" sz="1900" dirty="0">
                <a:hlinkClick r:id="rId3"/>
              </a:rPr>
              <a:t>http://</a:t>
            </a:r>
            <a:r>
              <a:rPr lang="en-US" sz="1900" dirty="0" smtClean="0">
                <a:hlinkClick r:id="rId3"/>
              </a:rPr>
              <a:t>www.fns.usda.gov/farmtoschool/procuring-local-foods</a:t>
            </a:r>
            <a:r>
              <a:rPr lang="en-US" sz="1900" dirty="0" smtClean="0"/>
              <a:t> </a:t>
            </a:r>
            <a:endParaRPr lang="en-US" sz="1900" dirty="0" smtClean="0"/>
          </a:p>
          <a:p>
            <a:endParaRPr lang="en-US" sz="1900" dirty="0"/>
          </a:p>
        </p:txBody>
      </p:sp>
      <p:pic>
        <p:nvPicPr>
          <p:cNvPr id="8" name="Picture 7" descr="... Urban Agriculture Resource Page - 10. How to Set Up a Farmers Mark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306" y="125506"/>
            <a:ext cx="2013155" cy="1740786"/>
          </a:xfrm>
          <a:prstGeom prst="rect">
            <a:avLst/>
          </a:prstGeom>
          <a:ln>
            <a:solidFill>
              <a:schemeClr val="accent1"/>
            </a:solidFill>
          </a:ln>
        </p:spPr>
      </p:pic>
    </p:spTree>
    <p:extLst>
      <p:ext uri="{BB962C8B-B14F-4D97-AF65-F5344CB8AC3E}">
        <p14:creationId xmlns:p14="http://schemas.microsoft.com/office/powerpoint/2010/main" val="4171781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40460"/>
            <a:ext cx="9601200" cy="1485900"/>
          </a:xfrm>
        </p:spPr>
        <p:txBody>
          <a:bodyPr>
            <a:normAutofit fontScale="90000"/>
          </a:bodyPr>
          <a:lstStyle/>
          <a:p>
            <a:r>
              <a:rPr lang="en-US" dirty="0" smtClean="0"/>
              <a:t>Producer Co-ops and Hubs</a:t>
            </a:r>
            <a:br>
              <a:rPr lang="en-US" dirty="0" smtClean="0"/>
            </a:br>
            <a:r>
              <a:rPr lang="en-US" dirty="0" smtClean="0"/>
              <a:t/>
            </a:r>
            <a:br>
              <a:rPr lang="en-US" dirty="0" smtClean="0"/>
            </a:br>
            <a:r>
              <a:rPr lang="en-US" sz="2400" dirty="0" smtClean="0"/>
              <a:t>Advantages                                                     Work Required and </a:t>
            </a:r>
            <a:r>
              <a:rPr lang="en-US" sz="2400" dirty="0"/>
              <a:t>Restrictions </a:t>
            </a:r>
            <a:endParaRPr lang="en-US" dirty="0"/>
          </a:p>
        </p:txBody>
      </p:sp>
      <p:sp>
        <p:nvSpPr>
          <p:cNvPr id="3" name="Content Placeholder 2"/>
          <p:cNvSpPr>
            <a:spLocks noGrp="1"/>
          </p:cNvSpPr>
          <p:nvPr>
            <p:ph sz="half" idx="1"/>
          </p:nvPr>
        </p:nvSpPr>
        <p:spPr>
          <a:xfrm>
            <a:off x="1371600" y="2426360"/>
            <a:ext cx="4447786" cy="4323807"/>
          </a:xfrm>
        </p:spPr>
        <p:txBody>
          <a:bodyPr>
            <a:normAutofit fontScale="85000" lnSpcReduction="10000"/>
          </a:bodyPr>
          <a:lstStyle/>
          <a:p>
            <a:r>
              <a:rPr lang="en-US" sz="1800" dirty="0"/>
              <a:t>great option for </a:t>
            </a:r>
            <a:r>
              <a:rPr lang="en-US" sz="1800" dirty="0" smtClean="0"/>
              <a:t>mid-sized to large districts and buying groups</a:t>
            </a:r>
            <a:endParaRPr lang="en-US" sz="1800" dirty="0"/>
          </a:p>
          <a:p>
            <a:r>
              <a:rPr lang="en-US" sz="1800" dirty="0" smtClean="0"/>
              <a:t>aggregated supply = larger quantities of product</a:t>
            </a:r>
          </a:p>
          <a:p>
            <a:r>
              <a:rPr lang="en-US" sz="1800" dirty="0"/>
              <a:t>m</a:t>
            </a:r>
            <a:r>
              <a:rPr lang="en-US" sz="1800" dirty="0" smtClean="0"/>
              <a:t>ore than just produce- dry goods, dairy and more</a:t>
            </a:r>
          </a:p>
          <a:p>
            <a:r>
              <a:rPr lang="en-US" sz="1800" dirty="0" smtClean="0"/>
              <a:t>traceability</a:t>
            </a:r>
          </a:p>
          <a:p>
            <a:r>
              <a:rPr lang="en-US" sz="1800" dirty="0"/>
              <a:t>community recognition</a:t>
            </a:r>
          </a:p>
          <a:p>
            <a:r>
              <a:rPr lang="en-US" sz="1800" dirty="0"/>
              <a:t>student &amp; staff acceptance </a:t>
            </a:r>
          </a:p>
          <a:p>
            <a:r>
              <a:rPr lang="en-US" sz="1800" dirty="0"/>
              <a:t>flexible and expandable </a:t>
            </a:r>
          </a:p>
          <a:p>
            <a:r>
              <a:rPr lang="en-US" sz="1800" dirty="0"/>
              <a:t>utilizing the growing “off season” for </a:t>
            </a:r>
            <a:r>
              <a:rPr lang="en-US" sz="1800" dirty="0" smtClean="0"/>
              <a:t>promotions</a:t>
            </a:r>
          </a:p>
          <a:p>
            <a:r>
              <a:rPr lang="en-US" sz="1800" dirty="0"/>
              <a:t>w</a:t>
            </a:r>
            <a:r>
              <a:rPr lang="en-US" sz="1800" dirty="0" smtClean="0"/>
              <a:t>ith advanced planning supply </a:t>
            </a:r>
            <a:r>
              <a:rPr lang="en-US" sz="1800" dirty="0"/>
              <a:t>and demand are well </a:t>
            </a:r>
            <a:r>
              <a:rPr lang="en-US" sz="1800" dirty="0" smtClean="0"/>
              <a:t>matched</a:t>
            </a:r>
          </a:p>
          <a:p>
            <a:r>
              <a:rPr lang="en-US" sz="1800" dirty="0"/>
              <a:t>buying seasonally leads to seasonal menus and salad bar options</a:t>
            </a:r>
          </a:p>
          <a:p>
            <a:endParaRPr lang="en-US" sz="1800" dirty="0"/>
          </a:p>
          <a:p>
            <a:endParaRPr lang="en-US" sz="1800" dirty="0"/>
          </a:p>
          <a:p>
            <a:endParaRPr lang="en-US" sz="1800" dirty="0" smtClean="0"/>
          </a:p>
          <a:p>
            <a:endParaRPr lang="en-US" sz="1800" dirty="0" smtClean="0"/>
          </a:p>
          <a:p>
            <a:endParaRPr lang="en-US" sz="1800" dirty="0"/>
          </a:p>
        </p:txBody>
      </p:sp>
      <p:sp>
        <p:nvSpPr>
          <p:cNvPr id="4" name="Content Placeholder 3"/>
          <p:cNvSpPr>
            <a:spLocks noGrp="1"/>
          </p:cNvSpPr>
          <p:nvPr>
            <p:ph sz="half" idx="2"/>
          </p:nvPr>
        </p:nvSpPr>
        <p:spPr>
          <a:xfrm>
            <a:off x="6525014" y="2426360"/>
            <a:ext cx="4447786" cy="4043083"/>
          </a:xfrm>
        </p:spPr>
        <p:txBody>
          <a:bodyPr>
            <a:noAutofit/>
          </a:bodyPr>
          <a:lstStyle/>
          <a:p>
            <a:r>
              <a:rPr lang="en-US" sz="1500" dirty="0" smtClean="0"/>
              <a:t>bidding process</a:t>
            </a:r>
          </a:p>
          <a:p>
            <a:r>
              <a:rPr lang="en-US" sz="1500" dirty="0" smtClean="0"/>
              <a:t>GAP or food safety review? </a:t>
            </a:r>
            <a:r>
              <a:rPr lang="en-US" sz="1500" dirty="0"/>
              <a:t>Checklist for Purchasing Local Products http://www.fns.usda.gov/farmtoschool/implementing-farm-school-activities-food-safety#onfarm </a:t>
            </a:r>
            <a:endParaRPr lang="en-US" sz="1500" dirty="0" smtClean="0"/>
          </a:p>
          <a:p>
            <a:r>
              <a:rPr lang="en-US" sz="1500" dirty="0"/>
              <a:t>delivery and billing agreements</a:t>
            </a:r>
          </a:p>
          <a:p>
            <a:r>
              <a:rPr lang="en-US" sz="1500" dirty="0"/>
              <a:t>learning the correct questions to ask</a:t>
            </a:r>
          </a:p>
          <a:p>
            <a:r>
              <a:rPr lang="en-US" sz="1500" dirty="0"/>
              <a:t>incorporating “different” veggies into the menus</a:t>
            </a:r>
          </a:p>
          <a:p>
            <a:r>
              <a:rPr lang="en-US" sz="1500" dirty="0"/>
              <a:t>adapting when faced with seasonal shortages- plan B ready</a:t>
            </a:r>
          </a:p>
          <a:p>
            <a:r>
              <a:rPr lang="en-US" sz="1500" dirty="0" smtClean="0"/>
              <a:t>develop </a:t>
            </a:r>
            <a:r>
              <a:rPr lang="en-US" sz="1500" dirty="0"/>
              <a:t>open or seasonal menus</a:t>
            </a:r>
          </a:p>
          <a:p>
            <a:r>
              <a:rPr lang="en-US" sz="1500" dirty="0" smtClean="0"/>
              <a:t> preplanning</a:t>
            </a:r>
            <a:endParaRPr lang="en-US" sz="15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4649" y="123551"/>
            <a:ext cx="2262051" cy="2262051"/>
          </a:xfrm>
          <a:prstGeom prst="diamond">
            <a:avLst/>
          </a:prstGeom>
          <a:ln>
            <a:noFill/>
          </a:ln>
        </p:spPr>
      </p:pic>
    </p:spTree>
    <p:extLst>
      <p:ext uri="{BB962C8B-B14F-4D97-AF65-F5344CB8AC3E}">
        <p14:creationId xmlns:p14="http://schemas.microsoft.com/office/powerpoint/2010/main" val="272601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3" y="1301360"/>
            <a:ext cx="9968752" cy="2852737"/>
          </a:xfrm>
        </p:spPr>
        <p:txBody>
          <a:bodyPr/>
          <a:lstStyle/>
          <a:p>
            <a:r>
              <a:rPr lang="en-US" dirty="0" smtClean="0"/>
              <a:t>Too big for a small farm?</a:t>
            </a:r>
            <a:endParaRPr lang="en-US" dirty="0"/>
          </a:p>
        </p:txBody>
      </p:sp>
      <p:sp>
        <p:nvSpPr>
          <p:cNvPr id="3" name="Text Placeholder 2"/>
          <p:cNvSpPr>
            <a:spLocks noGrp="1"/>
          </p:cNvSpPr>
          <p:nvPr>
            <p:ph type="body" idx="1"/>
          </p:nvPr>
        </p:nvSpPr>
        <p:spPr/>
        <p:txBody>
          <a:bodyPr/>
          <a:lstStyle/>
          <a:p>
            <a:r>
              <a:rPr lang="en-US" dirty="0"/>
              <a:t>n</a:t>
            </a:r>
            <a:r>
              <a:rPr lang="en-US" dirty="0" smtClean="0"/>
              <a:t>o problem!</a:t>
            </a:r>
            <a:endParaRPr lang="en-US" dirty="0"/>
          </a:p>
        </p:txBody>
      </p:sp>
    </p:spTree>
    <p:extLst>
      <p:ext uri="{BB962C8B-B14F-4D97-AF65-F5344CB8AC3E}">
        <p14:creationId xmlns:p14="http://schemas.microsoft.com/office/powerpoint/2010/main" val="189337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86969"/>
            <a:ext cx="9601200" cy="1485900"/>
          </a:xfrm>
        </p:spPr>
        <p:txBody>
          <a:bodyPr>
            <a:normAutofit fontScale="90000"/>
          </a:bodyPr>
          <a:lstStyle/>
          <a:p>
            <a:r>
              <a:rPr lang="en-US" dirty="0"/>
              <a:t>Produce </a:t>
            </a:r>
            <a:r>
              <a:rPr lang="en-US" dirty="0" smtClean="0"/>
              <a:t>Distributors &amp; DOD Fruit &amp; Veg</a:t>
            </a:r>
            <a:r>
              <a:rPr lang="en-US" dirty="0"/>
              <a:t/>
            </a:r>
            <a:br>
              <a:rPr lang="en-US" dirty="0"/>
            </a:br>
            <a:r>
              <a:rPr lang="en-US" dirty="0" smtClean="0"/>
              <a:t/>
            </a:r>
            <a:br>
              <a:rPr lang="en-US" dirty="0" smtClean="0"/>
            </a:br>
            <a:r>
              <a:rPr lang="en-US" sz="2700" dirty="0" smtClean="0"/>
              <a:t>Advantages                                               Work </a:t>
            </a:r>
            <a:r>
              <a:rPr lang="en-US" sz="2700" dirty="0"/>
              <a:t>Required and Restrictions</a:t>
            </a:r>
          </a:p>
        </p:txBody>
      </p:sp>
      <p:sp>
        <p:nvSpPr>
          <p:cNvPr id="3" name="Content Placeholder 2"/>
          <p:cNvSpPr>
            <a:spLocks noGrp="1"/>
          </p:cNvSpPr>
          <p:nvPr>
            <p:ph sz="half" idx="1"/>
          </p:nvPr>
        </p:nvSpPr>
        <p:spPr>
          <a:xfrm>
            <a:off x="1371600" y="2572869"/>
            <a:ext cx="4447786" cy="3581401"/>
          </a:xfrm>
        </p:spPr>
        <p:txBody>
          <a:bodyPr>
            <a:normAutofit/>
          </a:bodyPr>
          <a:lstStyle/>
          <a:p>
            <a:r>
              <a:rPr lang="en-US" sz="1800" dirty="0"/>
              <a:t>g</a:t>
            </a:r>
            <a:r>
              <a:rPr lang="en-US" sz="1800" dirty="0" smtClean="0"/>
              <a:t>reat option for any size school</a:t>
            </a:r>
            <a:endParaRPr lang="en-US" sz="1800" dirty="0"/>
          </a:p>
          <a:p>
            <a:r>
              <a:rPr lang="en-US" sz="1800" dirty="0" smtClean="0"/>
              <a:t>small orders not an issue</a:t>
            </a:r>
          </a:p>
          <a:p>
            <a:r>
              <a:rPr lang="en-US" sz="1800" dirty="0" smtClean="0"/>
              <a:t>larger orders not an issue</a:t>
            </a:r>
          </a:p>
          <a:p>
            <a:r>
              <a:rPr lang="en-US" sz="1800" dirty="0"/>
              <a:t>o</a:t>
            </a:r>
            <a:r>
              <a:rPr lang="en-US" sz="1800" dirty="0" smtClean="0"/>
              <a:t>nline ordering</a:t>
            </a:r>
          </a:p>
          <a:p>
            <a:r>
              <a:rPr lang="en-US" sz="1800" dirty="0"/>
              <a:t>w</a:t>
            </a:r>
            <a:r>
              <a:rPr lang="en-US" sz="1800" dirty="0" smtClean="0"/>
              <a:t>ide variety of products</a:t>
            </a:r>
          </a:p>
          <a:p>
            <a:r>
              <a:rPr lang="en-US" sz="1800" dirty="0"/>
              <a:t>y</a:t>
            </a:r>
            <a:r>
              <a:rPr lang="en-US" sz="1800" dirty="0" smtClean="0"/>
              <a:t>ear-long regional options- varieties set in advance of the season</a:t>
            </a:r>
          </a:p>
          <a:p>
            <a:r>
              <a:rPr lang="en-US" sz="1800" dirty="0" smtClean="0"/>
              <a:t>GAP certified</a:t>
            </a:r>
            <a:endParaRPr lang="en-US" sz="1800" dirty="0"/>
          </a:p>
        </p:txBody>
      </p:sp>
      <p:pic>
        <p:nvPicPr>
          <p:cNvPr id="5" name="Content Placeholder 4" descr="Truck Clipart - Truck Gifs - Fre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099361" y="522000"/>
            <a:ext cx="1746875" cy="1129937"/>
          </a:xfrm>
        </p:spPr>
      </p:pic>
      <p:sp>
        <p:nvSpPr>
          <p:cNvPr id="6" name="Content Placeholder 5"/>
          <p:cNvSpPr txBox="1">
            <a:spLocks/>
          </p:cNvSpPr>
          <p:nvPr/>
        </p:nvSpPr>
        <p:spPr>
          <a:xfrm>
            <a:off x="6525013" y="2572870"/>
            <a:ext cx="4447786" cy="358140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1900" dirty="0"/>
              <a:t>b</a:t>
            </a:r>
            <a:r>
              <a:rPr lang="en-US" sz="1900" dirty="0" smtClean="0"/>
              <a:t>idding process/establish a DOD account</a:t>
            </a:r>
          </a:p>
          <a:p>
            <a:r>
              <a:rPr lang="en-US" sz="1800" dirty="0" smtClean="0"/>
              <a:t>establish ordering cycles</a:t>
            </a:r>
          </a:p>
          <a:p>
            <a:r>
              <a:rPr lang="en-US" sz="1800" dirty="0" smtClean="0"/>
              <a:t>delivery and billing agreements</a:t>
            </a:r>
          </a:p>
          <a:p>
            <a:r>
              <a:rPr lang="en-US" sz="1800" dirty="0"/>
              <a:t>r</a:t>
            </a:r>
            <a:r>
              <a:rPr lang="en-US" sz="1800" dirty="0" smtClean="0"/>
              <a:t>esearching options and companies</a:t>
            </a:r>
          </a:p>
          <a:p>
            <a:r>
              <a:rPr lang="en-US" sz="1800" dirty="0"/>
              <a:t>r</a:t>
            </a:r>
            <a:r>
              <a:rPr lang="en-US" sz="1800" dirty="0" smtClean="0"/>
              <a:t>equest for farm identification</a:t>
            </a:r>
          </a:p>
          <a:p>
            <a:r>
              <a:rPr lang="en-US" sz="1800" dirty="0"/>
              <a:t>b</a:t>
            </a:r>
            <a:r>
              <a:rPr lang="en-US" sz="1800" dirty="0" smtClean="0"/>
              <a:t>alance DOD spending throughout the year</a:t>
            </a:r>
          </a:p>
          <a:p>
            <a:endParaRPr lang="en-US" sz="1900" dirty="0"/>
          </a:p>
        </p:txBody>
      </p:sp>
    </p:spTree>
    <p:extLst>
      <p:ext uri="{BB962C8B-B14F-4D97-AF65-F5344CB8AC3E}">
        <p14:creationId xmlns:p14="http://schemas.microsoft.com/office/powerpoint/2010/main" val="2981821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Broadline Distributors w/ Local Programs</a:t>
            </a:r>
            <a:endParaRPr lang="en-US" dirty="0"/>
          </a:p>
        </p:txBody>
      </p:sp>
      <p:sp>
        <p:nvSpPr>
          <p:cNvPr id="3" name="Text Placeholder 2"/>
          <p:cNvSpPr>
            <a:spLocks noGrp="1"/>
          </p:cNvSpPr>
          <p:nvPr>
            <p:ph type="body" idx="1"/>
          </p:nvPr>
        </p:nvSpPr>
        <p:spPr>
          <a:xfrm>
            <a:off x="1371600" y="2171700"/>
            <a:ext cx="4443984" cy="795935"/>
          </a:xfrm>
        </p:spPr>
        <p:txBody>
          <a:bodyPr/>
          <a:lstStyle/>
          <a:p>
            <a:r>
              <a:rPr lang="en-US" sz="2400" dirty="0" smtClean="0"/>
              <a:t>Advantages</a:t>
            </a:r>
            <a:endParaRPr lang="en-US" sz="2400" dirty="0"/>
          </a:p>
        </p:txBody>
      </p:sp>
      <p:sp>
        <p:nvSpPr>
          <p:cNvPr id="4" name="Content Placeholder 3"/>
          <p:cNvSpPr>
            <a:spLocks noGrp="1"/>
          </p:cNvSpPr>
          <p:nvPr>
            <p:ph sz="half" idx="2"/>
          </p:nvPr>
        </p:nvSpPr>
        <p:spPr>
          <a:xfrm>
            <a:off x="1371600" y="2993918"/>
            <a:ext cx="4443984" cy="2562193"/>
          </a:xfrm>
        </p:spPr>
        <p:txBody>
          <a:bodyPr>
            <a:normAutofit/>
          </a:bodyPr>
          <a:lstStyle/>
          <a:p>
            <a:r>
              <a:rPr lang="en-US" sz="1800" dirty="0"/>
              <a:t>great option for any size school</a:t>
            </a:r>
          </a:p>
          <a:p>
            <a:r>
              <a:rPr lang="en-US" sz="1800" dirty="0" smtClean="0"/>
              <a:t>convenient ordering and delivery</a:t>
            </a:r>
          </a:p>
          <a:p>
            <a:r>
              <a:rPr lang="en-US" sz="1800" dirty="0"/>
              <a:t>p</a:t>
            </a:r>
            <a:r>
              <a:rPr lang="en-US" sz="1800" dirty="0" smtClean="0"/>
              <a:t>rimary or secondary vendor</a:t>
            </a:r>
          </a:p>
          <a:p>
            <a:r>
              <a:rPr lang="en-US" sz="1800" dirty="0" smtClean="0"/>
              <a:t>GAP certified</a:t>
            </a:r>
          </a:p>
          <a:p>
            <a:r>
              <a:rPr lang="en-US" sz="1800" dirty="0" smtClean="0"/>
              <a:t> affordable pricing</a:t>
            </a:r>
          </a:p>
          <a:p>
            <a:r>
              <a:rPr lang="en-US" sz="1800" dirty="0" smtClean="0"/>
              <a:t>“one stop” shopping</a:t>
            </a:r>
            <a:endParaRPr lang="en-US" sz="1800" dirty="0"/>
          </a:p>
        </p:txBody>
      </p:sp>
      <p:sp>
        <p:nvSpPr>
          <p:cNvPr id="5" name="Text Placeholder 4"/>
          <p:cNvSpPr>
            <a:spLocks noGrp="1"/>
          </p:cNvSpPr>
          <p:nvPr>
            <p:ph type="body" sz="quarter" idx="3"/>
          </p:nvPr>
        </p:nvSpPr>
        <p:spPr>
          <a:xfrm>
            <a:off x="6399508" y="2138000"/>
            <a:ext cx="4443984" cy="795935"/>
          </a:xfrm>
        </p:spPr>
        <p:txBody>
          <a:bodyPr/>
          <a:lstStyle/>
          <a:p>
            <a:r>
              <a:rPr lang="en-US" sz="2400" dirty="0" smtClean="0"/>
              <a:t>Work </a:t>
            </a:r>
            <a:r>
              <a:rPr lang="en-US" sz="2400" dirty="0"/>
              <a:t>Required and Restrictions</a:t>
            </a:r>
          </a:p>
        </p:txBody>
      </p:sp>
      <p:sp>
        <p:nvSpPr>
          <p:cNvPr id="6" name="Content Placeholder 5"/>
          <p:cNvSpPr>
            <a:spLocks noGrp="1"/>
          </p:cNvSpPr>
          <p:nvPr>
            <p:ph sz="quarter" idx="4"/>
          </p:nvPr>
        </p:nvSpPr>
        <p:spPr>
          <a:xfrm>
            <a:off x="6525014" y="2993917"/>
            <a:ext cx="4443984" cy="3675823"/>
          </a:xfrm>
        </p:spPr>
        <p:txBody>
          <a:bodyPr>
            <a:normAutofit/>
          </a:bodyPr>
          <a:lstStyle/>
          <a:p>
            <a:r>
              <a:rPr lang="en-US" sz="1800" dirty="0"/>
              <a:t>r</a:t>
            </a:r>
            <a:r>
              <a:rPr lang="en-US" sz="1800" dirty="0" smtClean="0"/>
              <a:t>equest for farm identification</a:t>
            </a:r>
          </a:p>
          <a:p>
            <a:r>
              <a:rPr lang="en-US" sz="1800" dirty="0"/>
              <a:t>u</a:t>
            </a:r>
            <a:r>
              <a:rPr lang="en-US" sz="1800" dirty="0" smtClean="0"/>
              <a:t>nderstanding product availability and sourcing</a:t>
            </a:r>
          </a:p>
          <a:p>
            <a:r>
              <a:rPr lang="en-US" sz="1800" dirty="0"/>
              <a:t>m</a:t>
            </a:r>
            <a:r>
              <a:rPr lang="en-US" sz="1800" dirty="0" smtClean="0"/>
              <a:t>aking the most out of the program- understanding what is offered</a:t>
            </a:r>
          </a:p>
          <a:p>
            <a:r>
              <a:rPr lang="en-US" sz="1800" dirty="0"/>
              <a:t>f</a:t>
            </a:r>
            <a:r>
              <a:rPr lang="en-US" sz="1800" dirty="0" smtClean="0"/>
              <a:t>inding a broadline distributor with a local program</a:t>
            </a:r>
          </a:p>
          <a:p>
            <a:r>
              <a:rPr lang="en-US" sz="1800" dirty="0" smtClean="0"/>
              <a:t>Bidding </a:t>
            </a:r>
            <a:r>
              <a:rPr lang="en-US" sz="1800" dirty="0"/>
              <a:t>for local- http://www.fns.usda.gov/sites/default/files/f2s/F2S_Procuring_Local_Foods_Child_Nutrition_Prog_Guide_BW.pdf</a:t>
            </a:r>
            <a:endParaRPr lang="en-US" sz="1800" dirty="0" smtClean="0"/>
          </a:p>
          <a:p>
            <a:endParaRPr lang="en-US" dirty="0"/>
          </a:p>
        </p:txBody>
      </p:sp>
      <p:pic>
        <p:nvPicPr>
          <p:cNvPr id="7" name="Picture 6" descr="Clipart Tractor Trailer Semi clip art"/>
          <p:cNvPicPr>
            <a:picLocks noChangeAspect="1"/>
          </p:cNvPicPr>
          <p:nvPr/>
        </p:nvPicPr>
        <p:blipFill rotWithShape="1">
          <a:blip r:embed="rId3">
            <a:extLst>
              <a:ext uri="{28A0092B-C50C-407E-A947-70E740481C1C}">
                <a14:useLocalDpi xmlns:a14="http://schemas.microsoft.com/office/drawing/2010/main" val="0"/>
              </a:ext>
            </a:extLst>
          </a:blip>
          <a:srcRect b="5174"/>
          <a:stretch/>
        </p:blipFill>
        <p:spPr>
          <a:xfrm>
            <a:off x="9278636" y="488659"/>
            <a:ext cx="1690362" cy="1683041"/>
          </a:xfrm>
          <a:prstGeom prst="rect">
            <a:avLst/>
          </a:prstGeom>
        </p:spPr>
      </p:pic>
    </p:spTree>
    <p:extLst>
      <p:ext uri="{BB962C8B-B14F-4D97-AF65-F5344CB8AC3E}">
        <p14:creationId xmlns:p14="http://schemas.microsoft.com/office/powerpoint/2010/main" val="1173209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605</TotalTime>
  <Words>2575</Words>
  <Application>Microsoft Office PowerPoint</Application>
  <PresentationFormat>Widescreen</PresentationFormat>
  <Paragraphs>195</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Franklin Gothic Book</vt:lpstr>
      <vt:lpstr>Crop</vt:lpstr>
      <vt:lpstr>Sourcing Locally</vt:lpstr>
      <vt:lpstr>Don’t give up…</vt:lpstr>
      <vt:lpstr>Regional-Local Food Sourcing Options</vt:lpstr>
      <vt:lpstr>Direct from the Farm  Advantages                                                  Work Required and Restrictions</vt:lpstr>
      <vt:lpstr>Farmer’s Markets and Auctions  Advantages                                               Work Required and Restrictions</vt:lpstr>
      <vt:lpstr>Producer Co-ops and Hubs  Advantages                                                     Work Required and Restrictions </vt:lpstr>
      <vt:lpstr>Too big for a small farm?</vt:lpstr>
      <vt:lpstr>Produce Distributors &amp; DOD Fruit &amp; Veg  Advantages                                               Work Required and Restrictions</vt:lpstr>
      <vt:lpstr>Broadline Distributors w/ Local Programs</vt:lpstr>
      <vt:lpstr>growing a garden?</vt:lpstr>
      <vt:lpstr>School Gardens and Farms  Advantages                                                          Work Required and Restrictions</vt:lpstr>
      <vt:lpstr>Where to find local farms, food hubs, auctions, producer distributors and help.</vt:lpstr>
      <vt:lpstr>Need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Sourcing Locally</dc:title>
  <dc:creator>Diane</dc:creator>
  <cp:lastModifiedBy>Diane</cp:lastModifiedBy>
  <cp:revision>66</cp:revision>
  <dcterms:created xsi:type="dcterms:W3CDTF">2016-07-06T18:03:18Z</dcterms:created>
  <dcterms:modified xsi:type="dcterms:W3CDTF">2016-08-02T12:39:16Z</dcterms:modified>
</cp:coreProperties>
</file>