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3" r:id="rId2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4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7466" cy="464503"/>
          </a:xfrm>
          <a:prstGeom prst="rect">
            <a:avLst/>
          </a:prstGeom>
        </p:spPr>
        <p:txBody>
          <a:bodyPr vert="horz" lIns="91221" tIns="45610" rIns="91221" bIns="456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5953" y="0"/>
            <a:ext cx="3027466" cy="464503"/>
          </a:xfrm>
          <a:prstGeom prst="rect">
            <a:avLst/>
          </a:prstGeom>
        </p:spPr>
        <p:txBody>
          <a:bodyPr vert="horz" lIns="91221" tIns="45610" rIns="91221" bIns="45610" rtlCol="0"/>
          <a:lstStyle>
            <a:lvl1pPr algn="r">
              <a:defRPr sz="1200"/>
            </a:lvl1pPr>
          </a:lstStyle>
          <a:p>
            <a:fld id="{966AB079-2338-4E1E-874D-E47DA2C1BD20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612"/>
            <a:ext cx="3027466" cy="464503"/>
          </a:xfrm>
          <a:prstGeom prst="rect">
            <a:avLst/>
          </a:prstGeom>
        </p:spPr>
        <p:txBody>
          <a:bodyPr vert="horz" lIns="91221" tIns="45610" rIns="91221" bIns="456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5953" y="8817612"/>
            <a:ext cx="3027466" cy="464503"/>
          </a:xfrm>
          <a:prstGeom prst="rect">
            <a:avLst/>
          </a:prstGeom>
        </p:spPr>
        <p:txBody>
          <a:bodyPr vert="horz" lIns="91221" tIns="45610" rIns="91221" bIns="45610" rtlCol="0" anchor="b"/>
          <a:lstStyle>
            <a:lvl1pPr algn="r">
              <a:defRPr sz="1200"/>
            </a:lvl1pPr>
          </a:lstStyle>
          <a:p>
            <a:fld id="{62C3871A-B224-42CD-B02E-020924B7C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293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040B43DF-620B-4163-BC2D-FE8079D345A9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3" tIns="46477" rIns="92953" bIns="4647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BE061D50-B00A-41C7-90BD-DE92AE825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335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5EC63-13CA-433C-B2D3-C67F91F1D6C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697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0907-7EC6-4437-877F-FE19CB4E1042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8BA28-19D0-427E-8714-6FC7CAB0600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76200" y="2060"/>
            <a:ext cx="9144000" cy="685594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0"/>
                  <a:tint val="66000"/>
                  <a:satMod val="160000"/>
                </a:schemeClr>
              </a:gs>
              <a:gs pos="100000">
                <a:schemeClr val="accent3">
                  <a:tint val="23500"/>
                  <a:satMod val="160000"/>
                  <a:lumMod val="0"/>
                  <a:lumOff val="10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07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0907-7EC6-4437-877F-FE19CB4E1042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8BA28-19D0-427E-8714-6FC7CAB060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035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0907-7EC6-4437-877F-FE19CB4E1042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8BA28-19D0-427E-8714-6FC7CAB060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09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0907-7EC6-4437-877F-FE19CB4E1042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8BA28-19D0-427E-8714-6FC7CAB0600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0858" y="6096000"/>
            <a:ext cx="1697694" cy="72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49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0907-7EC6-4437-877F-FE19CB4E1042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8BA28-19D0-427E-8714-6FC7CAB060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067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0907-7EC6-4437-877F-FE19CB4E1042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8BA28-19D0-427E-8714-6FC7CAB060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878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0907-7EC6-4437-877F-FE19CB4E1042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8BA28-19D0-427E-8714-6FC7CAB060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04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0907-7EC6-4437-877F-FE19CB4E1042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8BA28-19D0-427E-8714-6FC7CAB060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181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0907-7EC6-4437-877F-FE19CB4E1042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8BA28-19D0-427E-8714-6FC7CAB0600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0858" y="6096000"/>
            <a:ext cx="1697694" cy="72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740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0907-7EC6-4437-877F-FE19CB4E1042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8BA28-19D0-427E-8714-6FC7CAB0600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0858" y="6096000"/>
            <a:ext cx="1697694" cy="72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778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0907-7EC6-4437-877F-FE19CB4E1042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8BA28-19D0-427E-8714-6FC7CAB060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269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F0907-7EC6-4437-877F-FE19CB4E1042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8BA28-19D0-427E-8714-6FC7CAB0600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76200" y="2060"/>
            <a:ext cx="1143000" cy="685594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0"/>
                  <a:tint val="66000"/>
                  <a:satMod val="160000"/>
                </a:schemeClr>
              </a:gs>
              <a:gs pos="100000">
                <a:schemeClr val="accent3">
                  <a:lumMod val="50000"/>
                  <a:tint val="44500"/>
                  <a:satMod val="160000"/>
                  <a:alpha val="10000"/>
                </a:schemeClr>
              </a:gs>
              <a:gs pos="100000">
                <a:schemeClr val="accent3">
                  <a:tint val="23500"/>
                  <a:satMod val="160000"/>
                  <a:lumMod val="0"/>
                  <a:lumOff val="10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76200"/>
            <a:ext cx="1066800" cy="15151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19171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urdev.usda.gov/HCF_CF.html" TargetMode="External"/><Relationship Id="rId13" Type="http://schemas.openxmlformats.org/officeDocument/2006/relationships/hyperlink" Target="http://www.fsa.usda.gov/FSA/webapp?area=home&amp;subject=copr&amp;topic=crp/" TargetMode="External"/><Relationship Id="rId18" Type="http://schemas.openxmlformats.org/officeDocument/2006/relationships/hyperlink" Target="http://www.fns.usda.gov/farmtoschool/2014-training-and-event-grant-state-awards" TargetMode="External"/><Relationship Id="rId26" Type="http://schemas.openxmlformats.org/officeDocument/2006/relationships/image" Target="../media/image6.jpeg"/><Relationship Id="rId3" Type="http://schemas.openxmlformats.org/officeDocument/2006/relationships/hyperlink" Target="http://www.fsa.usda.gov/FSA/webapp?area=home&amp;subject=fmlp&amp;topic=landing" TargetMode="External"/><Relationship Id="rId21" Type="http://schemas.openxmlformats.org/officeDocument/2006/relationships/hyperlink" Target="http://www.csrees.usda.gov/nea/food/in_focus/hunger_if_competitive.html" TargetMode="External"/><Relationship Id="rId34" Type="http://schemas.openxmlformats.org/officeDocument/2006/relationships/hyperlink" Target="http://www.sare.org/" TargetMode="External"/><Relationship Id="rId7" Type="http://schemas.openxmlformats.org/officeDocument/2006/relationships/hyperlink" Target="http://www.rurdev.usda.gov/bcp_gar.html" TargetMode="External"/><Relationship Id="rId12" Type="http://schemas.openxmlformats.org/officeDocument/2006/relationships/hyperlink" Target="http://www.ams.usda.gov/AMSv1.0/ams.fetchTemplateData.do?template=TemplateA&amp;leftNav=WholesaleandFarmersMarkets&amp;page=LFPP&amp;description=Local%20Food%20Promotion%20Program" TargetMode="External"/><Relationship Id="rId17" Type="http://schemas.openxmlformats.org/officeDocument/2006/relationships/hyperlink" Target="http://www.ams.usda.gov/AMSv1.0/ams.fetchTemplateData.do?template=TemplateN&amp;rightNav1=SpecialtyCropBlockGrant0Program&amp;topNav=&amp;leftNav=CommodityAreas&amp;page=SCBGP&amp;resultType" TargetMode="External"/><Relationship Id="rId25" Type="http://schemas.openxmlformats.org/officeDocument/2006/relationships/image" Target="../media/image5.jpeg"/><Relationship Id="rId33" Type="http://schemas.openxmlformats.org/officeDocument/2006/relationships/hyperlink" Target="http://www.csrees.usda.gov/fo/beginningfarmerandrancher.cfm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://www.nrcs.usda.gov/wps/portal/nrcs/main/national/programs/financial/eqip/" TargetMode="External"/><Relationship Id="rId20" Type="http://schemas.openxmlformats.org/officeDocument/2006/relationships/hyperlink" Target="http://www.fns.usda.gov/fmnp/wic-farmers-market-nutrition-program-fmnp" TargetMode="External"/><Relationship Id="rId29" Type="http://schemas.openxmlformats.org/officeDocument/2006/relationships/hyperlink" Target="http://www.nifa.usda.gov/funding/sbir/sbir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rcs.usda.gov/wps/portal/nrcs/detailfull/national/programs/?&amp;cid=stelprdb1046250" TargetMode="External"/><Relationship Id="rId11" Type="http://schemas.openxmlformats.org/officeDocument/2006/relationships/hyperlink" Target="http://www.rurdev.usda.gov/BCP_VAPG.html" TargetMode="External"/><Relationship Id="rId24" Type="http://schemas.openxmlformats.org/officeDocument/2006/relationships/image" Target="../media/image4.jpeg"/><Relationship Id="rId32" Type="http://schemas.openxmlformats.org/officeDocument/2006/relationships/hyperlink" Target="http://www.nrcs.usda.gov/wps/portal/nrcs/detail/national/home/?cid=nrcs143_008348" TargetMode="External"/><Relationship Id="rId37" Type="http://schemas.openxmlformats.org/officeDocument/2006/relationships/image" Target="../media/image8.png"/><Relationship Id="rId5" Type="http://schemas.openxmlformats.org/officeDocument/2006/relationships/hyperlink" Target="http://www.ams.usda.gov/AMSv1.0/ams.fetchTemplateData.do?template=TemplateQ&amp;leftNav=NationalOrganicProgram&amp;page=NOPCostSharing&amp;description=Organic%20Cost%20Share%20Program" TargetMode="External"/><Relationship Id="rId15" Type="http://schemas.openxmlformats.org/officeDocument/2006/relationships/hyperlink" Target="http://www.nrcs.usda.gov/wps/portal/nrcs/main/national/programs/financial/csp/" TargetMode="External"/><Relationship Id="rId23" Type="http://schemas.openxmlformats.org/officeDocument/2006/relationships/image" Target="../media/image3.jpeg"/><Relationship Id="rId28" Type="http://schemas.openxmlformats.org/officeDocument/2006/relationships/hyperlink" Target="http://www.rurdev.usda.gov/BCP_RCDG.html" TargetMode="External"/><Relationship Id="rId36" Type="http://schemas.openxmlformats.org/officeDocument/2006/relationships/hyperlink" Target="http://www.usda.gov/wps/portal/usda/usdahome?navid=KNOWYOURFARMER" TargetMode="External"/><Relationship Id="rId10" Type="http://schemas.openxmlformats.org/officeDocument/2006/relationships/hyperlink" Target="http://www.rurdev.usda.gov/BCP_rbog.html" TargetMode="External"/><Relationship Id="rId19" Type="http://schemas.openxmlformats.org/officeDocument/2006/relationships/hyperlink" Target="http://www.fns.usda.gov/sfmnp/senior-farmers-market-nutrition-program-sfmnp" TargetMode="External"/><Relationship Id="rId31" Type="http://schemas.openxmlformats.org/officeDocument/2006/relationships/hyperlink" Target="http://www.ams.usda.gov/AMSv1.0/FSMIP" TargetMode="External"/><Relationship Id="rId4" Type="http://schemas.openxmlformats.org/officeDocument/2006/relationships/hyperlink" Target="http://fsa.usda.gov/FSA/webapp?area=home&amp;subject=prsu&amp;topic=flp-fp" TargetMode="External"/><Relationship Id="rId9" Type="http://schemas.openxmlformats.org/officeDocument/2006/relationships/hyperlink" Target="http://www.rurdev.usda.gov/BCP_rbeg.html" TargetMode="External"/><Relationship Id="rId14" Type="http://schemas.openxmlformats.org/officeDocument/2006/relationships/hyperlink" Target="http://www.nrcs.usda.gov/wps/portal/nrcs/main/national/programs/easements/acep/" TargetMode="External"/><Relationship Id="rId22" Type="http://schemas.openxmlformats.org/officeDocument/2006/relationships/hyperlink" Target="http://www.ams.usda.gov/AMSv1.0/fmpp" TargetMode="External"/><Relationship Id="rId27" Type="http://schemas.openxmlformats.org/officeDocument/2006/relationships/image" Target="../media/image7.jpeg"/><Relationship Id="rId30" Type="http://schemas.openxmlformats.org/officeDocument/2006/relationships/hyperlink" Target="http://www.rma.usda.gov/aboutrma/agreements/" TargetMode="External"/><Relationship Id="rId35" Type="http://schemas.openxmlformats.org/officeDocument/2006/relationships/hyperlink" Target="http://www.nifa.usda.gov/funding/rfas/afri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entagon 40"/>
          <p:cNvSpPr/>
          <p:nvPr/>
        </p:nvSpPr>
        <p:spPr>
          <a:xfrm>
            <a:off x="209299" y="4835834"/>
            <a:ext cx="8929304" cy="1260166"/>
          </a:xfrm>
          <a:prstGeom prst="homePlate">
            <a:avLst/>
          </a:prstGeom>
          <a:solidFill>
            <a:srgbClr val="4F81B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1400" dirty="0"/>
          </a:p>
        </p:txBody>
      </p:sp>
      <p:sp>
        <p:nvSpPr>
          <p:cNvPr id="39" name="Pentagon 38"/>
          <p:cNvSpPr/>
          <p:nvPr/>
        </p:nvSpPr>
        <p:spPr>
          <a:xfrm>
            <a:off x="138496" y="825356"/>
            <a:ext cx="8929304" cy="1260166"/>
          </a:xfrm>
          <a:prstGeom prst="homePlate">
            <a:avLst/>
          </a:prstGeom>
          <a:solidFill>
            <a:srgbClr val="4F81B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1400" dirty="0"/>
          </a:p>
        </p:txBody>
      </p:sp>
      <p:sp>
        <p:nvSpPr>
          <p:cNvPr id="7" name="AutoShape 9" descr="data:image/jpeg;base64,/9j/4AAQSkZJRgABAQAAAQABAAD/2wCEAAkGBxQSEhQUEhQVFRQVFRQUFBQUFBQUFBQVFBQWFhQUFBQYHCggGBwlGxQUITEhJSksLi4uFx80ODMsNygtLisBCgoKDg0OGxAPFywcHCQuLCwsLCwsLCwsLCwsLywsLCwsLCwsLCwsLCwsLiwvLCwsLC8sLCwsLCwsLC0sLCwtMv/AABEIAOEA4QMBIgACEQEDEQH/xAAcAAACAgMBAQAAAAAAAAAAAAAAAQYHAgMEBQj/xABREAABAwIBBAoNCQcDAgcAAAABAAIDBBESBQch8AYTMUFRVGFxc5EUFhczNYGDsbLB0dPhCCIjNFOSk6TSJDJCUqGj8SVighVDRGNyorO0wv/EABkBAQEBAQEBAAAAAAAAAAAAAAABAgMFBP/EACsRAQACAgECBQIGAwAAAAAAAAAB8AIRMRJBAyFRcYEiYRMjMsHh8TNCUv/aAAwDAQACEQMRAD8AuIhCAhc1IphCV0DSQUXQOyV0rIQO6FjdCDJIpBPCgV0ICAiBO6dkWRWKCskrIMUyE1iyK2+eYm6IE7J2QqAWSunZJQMLAhZIsqMUwUEJIHdCSEGxF00KKVkEIugFAkFBWipqGsaXPcGtAu5ziGtA4SToAQbsSxL14r9kdLxmD8aP9S1HZJTcZg/Gj/Ug9/bE8aj3bJTcYg/Gj9qO2Wm4zB+NH+pBIHPRiUf7ZabjEH40ftR2y03GIPxo/agkGNGNR7tlpuMwfjR/qR2y03GIPxo/1KiQ40XUe7ZabjEH40f6kxslpuMQfjR/qUEhD0y5R8bJabjMH40ftT7ZabjMH40f6lUe7jRjUfdskpuMQfjR/qS7ZabjMH40ftRUgxoL1Hu2Sm4xB+NH7UdslNxmD8aP9SIkGNZY15VJlJkgxRva9t7XY4OF+C4K7WSqDpQVgHLO6oLpXQgIC6EWQg2oQkSoosmldYvQD1Fc4Tv9Oq+hf5lKHlRLOCf9Pquhf5lYFYZvNgAyoyZ237TtT2tttW2YsTb3vjbZS3uFjj35Ye9XR8nrvNZ0sfoFW2tinO4WOPflh71HcLHHvyw96rhxhGMKdUeop7uFjj35Ye9R3Cxx78sPeq4cYRjCdUeop7uFjj35Ye9R3Cxx78sPeq4cYRjCdUeop7uFjj35Ye9R3Cxx78sPeq4cYRjCdUeop7uFjj35Ye9R3Cxx78sPeq4cYRjCdUeop7uFjj35Ye9R3Cxx78sPeq4cYRjCdUeop7uFjj35Ye9Uf2c5sBk6lNR2TttnxswbSGfvutfFjO5zL6DVf58vBbumg9NUQ7NZORTW3ttef6NVj00qq7NofoPKP8zVZNG5YJe1EbrbZc8C3hEZWSSsmgSFlZJBsQhJQOy1h2m24d0cvjWZKTwNd5FYPCiWcL6hVdC9S16iWcIfsFV0L1YHi/J67zWdLH6BVtlVJ8nrvNZ0sfoFW2VtHL16+tUvsi2cZeppZS6jaIWF5DhTySRiNpJD3Std/LY3uPEroPw+Hx4VoronOjc1oZdww2kaXxkHQ5r2gjFcE7+6QvgxmInzjbcqO7uNZHZs1JCH6Ce+x3BF74XEkX0WN11U+fw3+kohbfLKgg9Rj0nxqb5cnjppsm0jnx4RtTIo3xOfJPhAgLQ8fNiwteHm4OLcBFipS7ItOd2nhPPFH1HRroXSZwjnG28p5qxjz80xIxUs4Fjch0bjfe0XF+e+iy6G59aE7sNUP+MJ8Z+kXr1+Q6A5RjidRUltrc0i0TZHPkwyMftIALmBsUoxi9iXCwAJXq1ewrJkbHyGggIY1zyBE0mzQTa3CfYk9H/M23zPNEO7tRcXqt/ei06d/wCfwW5lpkz8038NLOR/ufGL84F1K9juw+hMVpKCmEkbsEmJkUvziGvuHabgh7ebxL059jNDCx8jaGm+Y1z7CCEE4Wk2vh37WSfw4nWrbyeasp8/n8lD43VHnAj09a5KnPNlF7XOho42sbpc8snlDRb+JwIA8aszNy6J9GwRxw2hO07bELxTYGtO2scWguvexuNDmvGm1115wMosp8n1D5S5rMIZdgDntMjgwOaCQC4E3F9GjSm8d66bbyeap4dkuyafC6OGRrXWI/Zo2MIO4S6QaBbfurzpS7A3bLB+FuO2lodb51v9t7rzdieUOyKOCbGZDJGHl5aGEk3viaNAItaw0aCvX1+K555bnWtLEOlm4oBny8Fu6aD01PmbgUBz5eC3dNB6a+6OGe6B5tu8eUd5mqyKFVvm17x5R/marIolkl7MC6AFzwroCIaRRZBQCEIQZp3SCaimFi/+hQUsRHMg1OJsopnBP7BVdC9S6Q2UQzgn9gquherA8b5PXeazpY/QKtsqpPk9d5rOlj9Aq2ito5tfhzetB19nNy8KWuvIjq19XxXmTbfd0VBnUcWZbyQ4fzwj8yAdP/JXBrrw8vOqYzzPw5VyUeBzD1VLVc51+HJ8V1z/AE4pHKrqycdtcII3KMsG/Y4JX3PiJHjU72XPw0FY7cw0tQbg6RaF50cJVVVVUe29g3mhsejgNEXedxVnbO3gZNrr2+qVA8ZicAB4z/VXKPPH2gRnMRITkllz+7NMByC4cQPGSfGpjslkDKOqcdxtPOTp3LROKg+YA/6W7kqZbcP7kZ0dalmzx1sm1x0fVagdcTho61M4/M+bf4I4RzMU++SY/wDbLMDyfOxePQQt+e0f6PUf+qD/AOdi8v5Pj75MkHBVSDl73CdC9HPhIBkiYfzPgaLbl9ta7/8APmWp/wAvydnXmehLcj0YO7aV3ifPK5vjsQpjbUecKO5u4w3JdCBxaI+NzQ425bm/UpF1eL1cvwXLP9UrDpZuBQHPl4Ld00HpqfM3AoDny8Fu6aD016GPDHdA82vePKP8wVk0arnNm36Dyj/MFZFIxZJetAugBc8C6QUQkELJYlArITQgzCdkWSsop2WL2rJYjQg0uBUTzgi1BVdC9S6VRLOD9QquherA8b5PXeazpY/QKtoqpfk9d5rOlj9Aq2yto5b66+bgRrr7OBB8evrR16+tebNt9nRXmdDI0c1Tkl7x/wCMbCSDYljhjA5rx6PHwqw766/0UV2dxXdk138uUqc8+Jko9alWuvL8FvKfphFTN2OuOyoy47tEAq9wiw2vsZrBy308wU92cZOfU5PqoYiA+SFwbvAkacPJe1vGvKppm/8AX523BccnQ74voqHki29+8w9Sl0wu13Mf6jfWssp3Hxb/AGV9mHo3R5Ka4kETTTStA3QARFZx4cUTiOcKY7JcnCppKiAuLRLE9mIDcuDptrvqOZl/A1J5f/7M26psdb+tZzmeuZtvujhXeYegEeS2vxE7fNLIRbQ0tdtNgfJA34TyL2c6lIyXJVWHi+CMyN3rPjN2nr67lPNaxrcl0obuYZOa+3SXv41tzkQ7Zk+aK5vM+nhG8TttTFHb/wBx/qtTP5nzbZdnuZOpmxRRxtAa1kbGBoFgA1oFhwD1rpQdb+vk+KOvx+vkXJXSzcUAz5eC3dNB6an7NxQDPl4Ld00Hpr0Y4YQPNpJaDyjvMFZdE9Vjm3P0PlHeYKyKIrJL3ogt1lz0+4uhpRAgoISsgLIRZCDaEJIARTsncpIUGmU7iiWcL6hVdC/zKXTKI5wT+wVXQvVgeN8nrvNZ0sfoFW2VUnyeu81nSx+gVbZW0cpGuu/y8KNdeX1pHX2c3Lwqis92zmdtQ+ggc6KNjW7cWktfI57Q/BiGnAGuboG6b3uNC+DDCc503M6e3ne2dwRupYYXiWWGriqZcBBDGwk/RucDbG4nc3rG9tCneyrZDtGT31VP9KXMZ2PYYxI+ctbDoH71y9psvke6ufYVlZ78lULJb4Ycouwl1zeGlgfV6OENcLeK28voy8KIiPsm1dQZZr6eq7OxSicnEZXtcRIHA3a64s5pa06NyzdG5ourK2ck/wDRWVjI7VEzjShm8yezw91jpIAYXAcrQoyyntA+B+l207Uy5aQHiioKQWO8dsrpdPKQvXfADk+KpNi2PLpqbkbrDWuhNx/zB8QTPU63CQ9PMJVl+TXRuFjBUSx6dFg4NksRzvctucnOVBRRyQQu2yrLS0NabthLhbFK7cuP5N3QL2Xl5Syi/J1JlySH5shryIzf9x1RHAS8coEhdz2VW5N2IvLHT1QIGB8gYXfPfaMTBzjwFgkNr4rsKkYRllOUrtYGY7ZzCyEUFQ8RuD3Gnc7Qx4kNzGTvOxF1r7uK27u+7n0y7JSwUhiNndlsmsRcHsb57Q7kxlht/tVT7NciAukqIx/3pmua3c+bU1DAdJ/lZELBTGKhny7kKPCcdVRTOYMZAMzWxj5uIn97C9mk7pj5bqzhEZdSb7LC2C5w6bKQwtvFUAXdA83OgaXRu/7jR1gXuFMddeEfFfN2bTYXlBuUqeR1PNAyGQPkkkY6NuEA4mtLrYy4XbZt/wB7g0r6R13fNruLh4uMYz9LUS6GbgUBz5eC3dNB6anzNwKA58vBbumg9NfbHDPdAM27PofKO8wVlULFXGbXvHlHeYKyKNZJe1AFvXPAui6IEICEAhFtbIQbLoDlhZACK2JONlhZMEqDCXSFEM4H1Cq6F/mUveSojnB+oVXQvVgeN8nrvNZ0sfoFW0VUvyeu81nSx+gVbZW0cmuvIoPnAzawZTIkxmGoa0NEobia5oOgSMuL20gEEHnAAU4J19fw4EDX2/DgXnRlOM7h0UTS5hpsf0tXEI76Sxj3PIB3musB1nxqR7N6KmoIqSkaRHCKavbGXOF3zStigvfffaoldfn3AFag19o9nOuHK+R4KqPa6mJkrL3DXtvY2tiad1pte1tO6un4szP1JpVdHUtlqbAts6sieC2xGB2UKmp06dzacnxHmUp2PZJM2QmRtAD5oHzMuNySR7qiI+JzmFI5pMlhwcyGSMj7OeYYgRYi5cTYi+4RfSptTwtY1rGANa1rWsa0WAa0WaG8AAGjmKZ+JH+tt+7SFbNtibqihyiyIXkqJWVMbd9zooYG7WNO6dqeOdwVW7F8vRTNihmcRLfan7a4ue/GJY8WJw0uL6+b5tyQI19F6/44FDNlWbKgr3mWRjo5XWxSQODC/lc0gtJ5bXPCrh4kRGptv3TCqMt7IYYYxgLXPLpZA0C9nOmq3MuDvBwjvzq1c0eQ30tANtbglqJH1L2Ww4NsDQ1gb/CQ1rTbeJslsZzW5Pontkax00jTdj53B+Eg3Ba0ANBGixte4U215/Z7U8TxImNQRBdXi9XLv9SNf8cvwRrwX9ntT15+Tk9q4K6GbigOfLwW7poPTU+ZuKA58vBbumg9NelHDHdAs2p+g8o7zNVk0YVb5te8eUd5mqyKIrJL2YV0taueArfiRAQhNJAIQhBkndMgbyxKimhCYQa5WqIZwfqFV0L/ADKXynQohnB+oVXQvVgeN8nrvNZ0sfoFW0VUvyeu81nSx+gVbRW0c2uvL6ka/HnS115d9HXr615tt+HQxr7edF9dd/gR16+v4Itz68PL8EBrz+zkRrrwciNf88vm0I6/88OujQlt/cGvP7ORGvPz8CNdPrRrp9aW39wa8/PwIOvLz8HtQfH4/WjXT60tvzyDXT6+RGun18iOvx+vk+KLc+vDyfFLb8jpZuKAZ8vBbumg9NT5m4oDny8Fu6aD016McMd0Czbd48o7zBWTRKts23ePKO8zVZNEskvYpwuhc8IXQ0ohDUrJFkIBCEkGdk1iQU1FO6ErIIQYPKiOcH6hVdC9S17VEc4P1Cq6F6o8f5PXeazpY/QKtoqpfk9d5rOlj9Aq2ito5Trp16+FGuvt4UHxa+re/qjq10dW8vNm2+7oeuvtRru6+P4I6tfV8Ua68nxUAddd/l+CR113+VPX/HJ8UdWvAgLa67vKjXh/yjX/AAvKyvsjpaQtbUTxxOcLtDjpte2LkFzunQrEb4tv2PV13b/59ixkfhBJ3ACTvnQL6AN3RvcCfNbkt6lEY9i9dILVOVZrH+GlggpwL7oa8tc486sRHeRI8kZSjqYY54HYo5G4mO0jRpG4dN9BFuRdg1+HD7FV2bzYgySkuamsbtdRURtbFUyRRgRTOAtG3Rc2ueEuPCrR6teDl+CucRjOokh0M3AoDny8Fu6aD01P2bigGfLwW7poPTX348Md0Cza948o7zNVk0SrjNqPoPKO8zVY9Gskvag3FvC5oV0AIhkpByAmUCuhJCDcEJWRZFOyEkFQYSXURzhfUKroXqWyKJZwfqFV0L1YHi/J67zWdLH6BVtlVJ8nrvNZ0sfoFW2VtHJr8ebk4Ea/H4cCL6+vn9SL667/ACcC810PX4jXhRfUerXhRfXXf4EX113+BAa6PVrwo10cnBrwovrruciROvD7ORLb/I26/DXhVR5JlGURLTNGKaqqHy5RltcQUsFQ5sFKHbznNiAa3eDnO31YeyLJEtTte1Vc9LhLi7aQy8gcMNnFwOG2nDym9r2I8mh2Ax0+IUtVWQMeQZWMla7bXbheXSMc5jjwtI8S6YTERzbfWSMtZbfUVJydQybXI1uOrqAAex4tH0cX/nG43dDbk7o0RzN0+L/qtU2nkmfE2nDY3TSySdkubMGy1DS42IxtLAWi3zTwle9U5tqU2EL6ina4YagRSuBq2l2Iioe67iSS4Xv/ABHkt7GUditNM2JoD4TA3BC+nkdBJGzQCwPYb4TYaDfTpV6sYjUW37nnZtRamnb/AC11a030bk7tzg3R41LL6+rk9tlA8lZIyhRGempWxOhlndNHVVErnPjbIG7YJYrYpXhwcQbgEm5K9XIuSK+Kse+Ws26k2oNZG9o2zH827n2aANIcbg6cdrAAWmURMzO7b6oTFm4oBny8Fu6aD01PmbigOfLwW7poPTX2xwz3QTNp3jyjvM1WTRqs828lofKO8wVk0MoWSXtQBdAK54Ct6ILIugkoCA8X9EI2xCDbdCxA60wooQhBQa5AojnBH7BVdC/zKXPUTzhN/YKroXqjxPk9d5rOlj9Aq21875stnkOTI52yxSyGV7HDatrsA1ttONwU17uFJxaq/se8W0WlhCMIVW93Ck4tVdUHvEd3Ck4tVdUHvFNQLSwhGEKre7hScWquqD3iO7hScWquqD3iagWlhCMIVW93Ck4tVf2PeI7uFJxaq/se8TUC0i0IwhVb3cKTi1V1Qe8R3cKTi1V/Y94moFpYQjCFVvdwpOLVXVB7xHdwpOLVXVB7xNQLSwhGEKre7hScWqv7HvEd3Ck4tVdUHvE1AtNV/ny8Fu6aD015ndwpOLVXVB7xRrOFnMgyjRup44Z43GSN+KTasNmOuR815N/EqrRm4ZeHyjvMFZGT2qus2o+g8o7zNVlUawS9eALeFphK3ogSTSQPEhYoQbi7hSITSItyqKVkXTKRag1yaV5mU6RsrHRyAOY4EOadIcDvEL1yxc8saCvqjYVS30QR82FcbthtP9jH91WFJT3XM6j5ENoJ2nU/2LPupjYdT/Yx/dU5NIg0aG0FOw6n+xZ91HadT/Ys+6p12KjsRDaDdp1P9iz7qR2HU/2Mf3VOuxEdhqm0F7Taf7Fn3Udp1P8AYx/dU57ET7EUNoIdh1P9iz7qfadT/Yx/dU5FGjsRDaC9p9P9jH91PtOp/sWfdU57ER2IqbQbtOp/sWfdQNh1P9jH91TnsVHYiG0eyPkdsIwxtDRe9gLC531JKSNNlNyLrijsiN8WhbgVraFmgaSAUIFdCdkINlkIui6imhPe0LC6BpFO6SqMMCxdGtiyUVzmJGBbrJtCDSY0trW9zViEGra0bWtxCEGna0tpW+ydkRz7WjalvIRZFaRGgRrfhSsiNJhRta3pWQagxPa99bWhZYd8KjUE0ylZAWKLISIQOyFihBuKxQhFDdwpoQoEEwhCqMUBCFBkUghCKe8UihCBsSCEIhlYoQgyCSEIpJlCEQisghCBhZtSQqNbd9JyEIEUIQgSEIQf/9k="/>
          <p:cNvSpPr>
            <a:spLocks noChangeAspect="1" noChangeArrowheads="1"/>
          </p:cNvSpPr>
          <p:nvPr/>
        </p:nvSpPr>
        <p:spPr bwMode="auto">
          <a:xfrm>
            <a:off x="207433" y="-108346"/>
            <a:ext cx="4064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8233" y="120255"/>
            <a:ext cx="7768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pc="-150" dirty="0" smtClean="0">
                <a:solidFill>
                  <a:schemeClr val="accent1">
                    <a:lumMod val="75000"/>
                  </a:schemeClr>
                </a:solidFill>
              </a:rPr>
              <a:t>USDA Programs in the Local Food Supply Chain</a:t>
            </a:r>
            <a:endParaRPr lang="en-US" sz="2800" b="1" spc="-15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56199" y="2133600"/>
            <a:ext cx="17642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3"/>
              </a:rPr>
              <a:t>Farm Loans</a:t>
            </a:r>
            <a:endParaRPr lang="en-US" sz="1200" dirty="0" smtClean="0"/>
          </a:p>
          <a:p>
            <a:endParaRPr lang="en-US" sz="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4"/>
              </a:rPr>
              <a:t>Farm Storage Loans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5"/>
              </a:rPr>
              <a:t>Organic Cost Share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hlinkClick r:id="rId6"/>
              </a:rPr>
              <a:t>Environmental Quality </a:t>
            </a:r>
            <a:r>
              <a:rPr lang="en-US" sz="1200" dirty="0" smtClean="0">
                <a:hlinkClick r:id="rId6"/>
              </a:rPr>
              <a:t>Incentives Program (hoop houses/high tunnels)</a:t>
            </a:r>
            <a:endParaRPr lang="en-US" sz="1200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5486400" y="2105314"/>
            <a:ext cx="176595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7"/>
              </a:rPr>
              <a:t>Business and Industry Guaranteed Loans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8"/>
              </a:rPr>
              <a:t>Community Facilities  Loans and Grants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9"/>
              </a:rPr>
              <a:t>Rural Business Enterprise Grants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hlinkClick r:id="rId10"/>
              </a:rPr>
              <a:t>Rural Business Opportunity </a:t>
            </a:r>
            <a:r>
              <a:rPr lang="en-US" sz="1200" dirty="0" smtClean="0">
                <a:hlinkClick r:id="rId10"/>
              </a:rPr>
              <a:t>Grants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11"/>
              </a:rPr>
              <a:t>Value-Added Producer Grants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12"/>
              </a:rPr>
              <a:t>Local Food Promotion Program</a:t>
            </a:r>
            <a:endParaRPr lang="en-US" sz="1200" dirty="0" smtClean="0"/>
          </a:p>
          <a:p>
            <a:pPr marL="171450" indent="-171450"/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217216" y="2133600"/>
            <a:ext cx="16382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13"/>
              </a:rPr>
              <a:t>Conservation Reserve Program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14"/>
              </a:rPr>
              <a:t>Agricultural Conservation Easement  Program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15"/>
              </a:rPr>
              <a:t>Conservation Stewardship Program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16"/>
              </a:rPr>
              <a:t>Environmental Quality Incentives Program</a:t>
            </a:r>
            <a:endParaRPr lang="en-US" sz="1200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3748440" y="2152233"/>
            <a:ext cx="17379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7"/>
              </a:rPr>
              <a:t>Business and Industry Guaranteed Loans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8"/>
              </a:rPr>
              <a:t>Community Facilities  Loans and Grants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9"/>
              </a:rPr>
              <a:t>Rural Business Enterprise Grants 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10"/>
              </a:rPr>
              <a:t>Rural Business Opportunity Grants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12"/>
              </a:rPr>
              <a:t>Local Food Promotion Program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17"/>
              </a:rPr>
              <a:t>Specialty Crop Block Grants</a:t>
            </a:r>
            <a:endParaRPr lang="en-US" sz="1200" dirty="0" smtClean="0"/>
          </a:p>
          <a:p>
            <a:pPr marL="171450" indent="-171450"/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7225533" y="1981200"/>
            <a:ext cx="184226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18"/>
              </a:rPr>
              <a:t>Farm to School Grants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19"/>
              </a:rPr>
              <a:t>Senior Farmers’ Market Nutrition Program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20"/>
              </a:rPr>
              <a:t>WIC Farmers’ Market Nutrition Program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21"/>
              </a:rPr>
              <a:t>Community Food Projects Competitive Grants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22"/>
              </a:rPr>
              <a:t>Farmers Market Promotion Program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17"/>
              </a:rPr>
              <a:t>Specialty Crop Block Grants</a:t>
            </a:r>
            <a:endParaRPr lang="en-US" sz="1200" dirty="0" smtClean="0"/>
          </a:p>
          <a:p>
            <a:pPr marL="171450" indent="-171450"/>
            <a:endParaRPr lang="en-US" sz="1200" dirty="0" smtClean="0"/>
          </a:p>
          <a:p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-74960" y="838200"/>
            <a:ext cx="193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Land </a:t>
            </a:r>
          </a:p>
          <a:p>
            <a:pPr algn="ctr"/>
            <a:r>
              <a:rPr lang="en-US" sz="1600" b="1" dirty="0" smtClean="0"/>
              <a:t>Conservation</a:t>
            </a:r>
            <a:endParaRPr lang="en-US" sz="1600" b="1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6759" y="1396484"/>
            <a:ext cx="1042641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" name="TextBox 32"/>
          <p:cNvSpPr txBox="1"/>
          <p:nvPr/>
        </p:nvSpPr>
        <p:spPr>
          <a:xfrm>
            <a:off x="5485159" y="914400"/>
            <a:ext cx="1220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Processing</a:t>
            </a:r>
            <a:endParaRPr lang="en-US" sz="1600" b="1" dirty="0"/>
          </a:p>
        </p:txBody>
      </p:sp>
      <p:sp>
        <p:nvSpPr>
          <p:cNvPr id="2" name="Rectangle 1"/>
          <p:cNvSpPr/>
          <p:nvPr/>
        </p:nvSpPr>
        <p:spPr>
          <a:xfrm>
            <a:off x="1" y="6181602"/>
            <a:ext cx="9130137" cy="67639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www.usda.gov/knowyourfarme</a:t>
            </a:r>
            <a:r>
              <a:rPr lang="en-US" sz="2400" b="1" dirty="0" smtClean="0"/>
              <a:t>r</a:t>
            </a:r>
            <a:endParaRPr lang="en-US" sz="24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708945" y="860417"/>
            <a:ext cx="1320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Aggregation/ </a:t>
            </a:r>
          </a:p>
          <a:p>
            <a:r>
              <a:rPr lang="en-US" sz="1600" b="1" dirty="0" smtClean="0"/>
              <a:t>Distribution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99704" y="1423987"/>
            <a:ext cx="1153296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333"/>
          <a:stretch>
            <a:fillRect/>
          </a:stretch>
        </p:blipFill>
        <p:spPr bwMode="auto">
          <a:xfrm>
            <a:off x="304800" y="1423853"/>
            <a:ext cx="1101564" cy="557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TextBox 26"/>
          <p:cNvSpPr txBox="1"/>
          <p:nvPr/>
        </p:nvSpPr>
        <p:spPr>
          <a:xfrm>
            <a:off x="1685445" y="956846"/>
            <a:ext cx="1667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Production</a:t>
            </a:r>
            <a:endParaRPr lang="en-US" sz="16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62874" y="1371599"/>
            <a:ext cx="1061326" cy="605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" name="TextBox 37"/>
          <p:cNvSpPr txBox="1"/>
          <p:nvPr/>
        </p:nvSpPr>
        <p:spPr>
          <a:xfrm>
            <a:off x="7199659" y="873756"/>
            <a:ext cx="13347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Markets /</a:t>
            </a:r>
          </a:p>
          <a:p>
            <a:r>
              <a:rPr lang="en-US" sz="1600" b="1" dirty="0" smtClean="0"/>
              <a:t>Consumers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73887" y="1445192"/>
            <a:ext cx="1031913" cy="531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277103" y="4829651"/>
            <a:ext cx="3297121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hlinkClick r:id="rId28"/>
              </a:rPr>
              <a:t>Rural Cooperative Development </a:t>
            </a:r>
            <a:r>
              <a:rPr lang="en-US" sz="1200" dirty="0" smtClean="0">
                <a:hlinkClick r:id="rId28"/>
              </a:rPr>
              <a:t>Grants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hlinkClick r:id="rId29"/>
              </a:rPr>
              <a:t>Small Business Innovation </a:t>
            </a:r>
            <a:r>
              <a:rPr lang="en-US" sz="1200" dirty="0" smtClean="0">
                <a:hlinkClick r:id="rId29"/>
              </a:rPr>
              <a:t>Research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hlinkClick r:id="rId30"/>
              </a:rPr>
              <a:t>Risk Management Education  </a:t>
            </a:r>
            <a:r>
              <a:rPr lang="en-US" sz="1200" dirty="0" smtClean="0">
                <a:hlinkClick r:id="rId30"/>
              </a:rPr>
              <a:t>Program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hlinkClick r:id="rId31"/>
              </a:rPr>
              <a:t>Federal State Marketing Improvement Program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267200" y="5105400"/>
            <a:ext cx="3888885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hlinkClick r:id="rId32"/>
              </a:rPr>
              <a:t>Conservation Technical </a:t>
            </a:r>
            <a:r>
              <a:rPr lang="en-US" sz="1200" dirty="0" smtClean="0">
                <a:hlinkClick r:id="rId32"/>
              </a:rPr>
              <a:t>Assistance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hlinkClick r:id="rId33"/>
              </a:rPr>
              <a:t>Beginning Farmer and Rancher Development </a:t>
            </a:r>
            <a:r>
              <a:rPr lang="en-US" sz="1200" dirty="0" smtClean="0">
                <a:hlinkClick r:id="rId33"/>
              </a:rPr>
              <a:t>Program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hlinkClick r:id="rId34"/>
              </a:rPr>
              <a:t>Sustainable Agriculture Research and Education </a:t>
            </a:r>
            <a:r>
              <a:rPr lang="en-US" sz="1200" dirty="0" smtClean="0">
                <a:hlinkClick r:id="rId34"/>
              </a:rPr>
              <a:t>Program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hlinkClick r:id="rId35"/>
              </a:rPr>
              <a:t>Agriculture and Food Research Initiative</a:t>
            </a:r>
            <a:endParaRPr lang="en-US" sz="1200" b="1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9292" y="4801290"/>
            <a:ext cx="8148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Research, Education, and Technical Assistance Programs – all along the supply chain</a:t>
            </a:r>
            <a:endParaRPr lang="en-US" b="1" dirty="0"/>
          </a:p>
        </p:txBody>
      </p:sp>
      <p:pic>
        <p:nvPicPr>
          <p:cNvPr id="2050" name="Picture 2" descr="Know Your Farmer Know Your Food">
            <a:hlinkClick r:id="rId36"/>
          </p:cNvPr>
          <p:cNvPicPr>
            <a:picLocks noChangeAspect="1" noChangeArrowheads="1"/>
          </p:cNvPicPr>
          <p:nvPr/>
        </p:nvPicPr>
        <p:blipFill>
          <a:blip r:embed="rId37" cstate="print"/>
          <a:srcRect/>
          <a:stretch>
            <a:fillRect/>
          </a:stretch>
        </p:blipFill>
        <p:spPr bwMode="auto">
          <a:xfrm rot="21237422">
            <a:off x="-1" y="146959"/>
            <a:ext cx="2305050" cy="804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89088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182</Words>
  <Application>Microsoft Office PowerPoint</Application>
  <PresentationFormat>On-screen Show (4:3)</PresentationFormat>
  <Paragraphs>76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OHara, Katherine - RD, Champaign, IL</dc:creator>
  <cp:lastModifiedBy>Windows User</cp:lastModifiedBy>
  <cp:revision>110</cp:revision>
  <cp:lastPrinted>2015-09-10T14:18:15Z</cp:lastPrinted>
  <dcterms:created xsi:type="dcterms:W3CDTF">2014-10-27T18:34:39Z</dcterms:created>
  <dcterms:modified xsi:type="dcterms:W3CDTF">2015-09-14T18:01:58Z</dcterms:modified>
</cp:coreProperties>
</file>