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15"/>
  </p:notesMasterIdLst>
  <p:handoutMasterIdLst>
    <p:handoutMasterId r:id="rId16"/>
  </p:handoutMasterIdLst>
  <p:sldIdLst>
    <p:sldId id="257" r:id="rId3"/>
    <p:sldId id="276" r:id="rId4"/>
    <p:sldId id="271" r:id="rId5"/>
    <p:sldId id="273" r:id="rId6"/>
    <p:sldId id="275" r:id="rId7"/>
    <p:sldId id="274" r:id="rId8"/>
    <p:sldId id="277" r:id="rId9"/>
    <p:sldId id="272" r:id="rId10"/>
    <p:sldId id="258" r:id="rId11"/>
    <p:sldId id="278" r:id="rId12"/>
    <p:sldId id="280"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00"/>
    <a:srgbClr val="CC33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9911" autoAdjust="0"/>
  </p:normalViewPr>
  <p:slideViewPr>
    <p:cSldViewPr snapToGrid="0">
      <p:cViewPr varScale="1">
        <p:scale>
          <a:sx n="73" d="100"/>
          <a:sy n="73" d="100"/>
        </p:scale>
        <p:origin x="618" y="78"/>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6/22/2016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6/22/2016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smtClean="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299857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smtClean="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9</a:t>
            </a:fld>
            <a:endParaRPr lang="en-US" dirty="0"/>
          </a:p>
        </p:txBody>
      </p:sp>
    </p:spTree>
    <p:extLst>
      <p:ext uri="{BB962C8B-B14F-4D97-AF65-F5344CB8AC3E}">
        <p14:creationId xmlns:p14="http://schemas.microsoft.com/office/powerpoint/2010/main" val="11886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4E708F12-96AD-4ED4-8132-A78F5E42C1F5}" type="datetime1">
              <a:rPr lang="en-US" smtClean="0"/>
              <a:t>6/22/2016</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t>6/22/2016</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6/22/2016</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6/22/2016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t>6/22/2016</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lunchbox.org/assets/uploads/documents/The_Lunch_Box_Salad_Bars_Guide.pdf" TargetMode="External"/><Relationship Id="rId2" Type="http://schemas.openxmlformats.org/officeDocument/2006/relationships/hyperlink" Target="http://www.health.state.mn.us/divs/hpcd/chp/cdrr/nutrition/docsandpdf/guidetosbinschools.pdf" TargetMode="External"/><Relationship Id="rId1" Type="http://schemas.openxmlformats.org/officeDocument/2006/relationships/slideLayout" Target="../slideLayouts/slideLayout2.xml"/><Relationship Id="rId4" Type="http://schemas.openxmlformats.org/officeDocument/2006/relationships/hyperlink" Target="https://www.wholekidsfoundation.org/schools/programs/school-salad-ba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illinoisgreatapplecrunch.com/" TargetMode="External"/><Relationship Id="rId2" Type="http://schemas.openxmlformats.org/officeDocument/2006/relationships/hyperlink" Target="http://illinoisfarmtoschool.org/"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r>
              <a:rPr lang="en-US" dirty="0" smtClean="0"/>
              <a:t>Diane Chapeta</a:t>
            </a:r>
          </a:p>
          <a:p>
            <a:r>
              <a:rPr lang="en-US" dirty="0" smtClean="0"/>
              <a:t>Illinois Farm to School Network</a:t>
            </a:r>
            <a:endParaRPr lang="en-US" dirty="0"/>
          </a:p>
        </p:txBody>
      </p:sp>
      <p:sp>
        <p:nvSpPr>
          <p:cNvPr id="2" name="Title 1"/>
          <p:cNvSpPr>
            <a:spLocks noGrp="1"/>
          </p:cNvSpPr>
          <p:nvPr>
            <p:ph type="ctrTitle"/>
          </p:nvPr>
        </p:nvSpPr>
        <p:spPr/>
        <p:txBody>
          <a:bodyPr>
            <a:normAutofit/>
          </a:bodyPr>
          <a:lstStyle/>
          <a:p>
            <a:r>
              <a:rPr lang="en-US" sz="5400" b="1" dirty="0" smtClean="0"/>
              <a:t>Salad Bar 101</a:t>
            </a: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385" y="4316687"/>
            <a:ext cx="2781815" cy="243712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Incorporating local items will add interest and can be used as the basis for a promotion.</a:t>
            </a:r>
          </a:p>
          <a:p>
            <a:r>
              <a:rPr lang="en-US" dirty="0" smtClean="0"/>
              <a:t>Seasonal fresh items are available through November.  Many local items are available through DOD purchasing.</a:t>
            </a:r>
          </a:p>
          <a:p>
            <a:r>
              <a:rPr lang="en-US" dirty="0" smtClean="0"/>
              <a:t>Storage crops are available through March.</a:t>
            </a:r>
          </a:p>
          <a:p>
            <a:r>
              <a:rPr lang="en-US" dirty="0" smtClean="0"/>
              <a:t>Value-added frozen, dried or canned items are also available year-round.</a:t>
            </a:r>
          </a:p>
          <a:p>
            <a:r>
              <a:rPr lang="en-US" dirty="0" smtClean="0"/>
              <a:t>Incorporating value-added local to salad recipes lowers local product costs.</a:t>
            </a:r>
          </a:p>
          <a:p>
            <a:r>
              <a:rPr lang="en-US" dirty="0" smtClean="0"/>
              <a:t>Creating a “buzz” over local veggies on the bar can be as easy as posting farm identification above the item.</a:t>
            </a:r>
            <a:endParaRPr lang="en-US" dirty="0"/>
          </a:p>
        </p:txBody>
      </p:sp>
      <p:sp>
        <p:nvSpPr>
          <p:cNvPr id="4" name="Title 3"/>
          <p:cNvSpPr>
            <a:spLocks noGrp="1"/>
          </p:cNvSpPr>
          <p:nvPr>
            <p:ph type="title"/>
          </p:nvPr>
        </p:nvSpPr>
        <p:spPr/>
        <p:txBody>
          <a:bodyPr/>
          <a:lstStyle/>
          <a:p>
            <a:r>
              <a:rPr lang="en-US" dirty="0" smtClean="0"/>
              <a:t>Add local to your salad bar.</a:t>
            </a:r>
            <a:endParaRPr lang="en-US" dirty="0"/>
          </a:p>
        </p:txBody>
      </p:sp>
      <p:pic>
        <p:nvPicPr>
          <p:cNvPr id="3074" name="Picture 2" descr="https://s-media-cache-ak0.pinimg.com/736x/73/d4/72/73d472be358853627ece2e547757532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8750" y="2634456"/>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9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Guide to Salad Bars </a:t>
            </a:r>
            <a:r>
              <a:rPr lang="en-US" dirty="0"/>
              <a:t>in Schools-MN </a:t>
            </a:r>
            <a:r>
              <a:rPr lang="en-US" dirty="0">
                <a:hlinkClick r:id="rId2"/>
              </a:rPr>
              <a:t>http://</a:t>
            </a:r>
            <a:r>
              <a:rPr lang="en-US" dirty="0" smtClean="0">
                <a:hlinkClick r:id="rId2"/>
              </a:rPr>
              <a:t>www.health.state.mn.us/divs/hpcd/chp/cdrr/nutrition/docsandpdf/guidetosbinschools.pdf</a:t>
            </a:r>
            <a:endParaRPr lang="en-US" dirty="0" smtClean="0"/>
          </a:p>
          <a:p>
            <a:r>
              <a:rPr lang="en-US" dirty="0" smtClean="0"/>
              <a:t>The Lunch Box Salad </a:t>
            </a:r>
            <a:r>
              <a:rPr lang="en-US" dirty="0"/>
              <a:t>Bar Guide- </a:t>
            </a:r>
            <a:r>
              <a:rPr lang="en-US" dirty="0">
                <a:hlinkClick r:id="rId3"/>
              </a:rPr>
              <a:t>http://</a:t>
            </a:r>
            <a:r>
              <a:rPr lang="en-US" dirty="0" smtClean="0">
                <a:hlinkClick r:id="rId3"/>
              </a:rPr>
              <a:t>www.thelunchbox.org/assets/uploads/documents/The_Lunch_Box_Salad_Bars_Guide.pdf</a:t>
            </a:r>
            <a:endParaRPr lang="en-US" dirty="0" smtClean="0"/>
          </a:p>
          <a:p>
            <a:r>
              <a:rPr lang="en-US" dirty="0" smtClean="0"/>
              <a:t>Whole </a:t>
            </a:r>
            <a:r>
              <a:rPr lang="en-US" dirty="0"/>
              <a:t>Kid’s Foundation- Salad Bars </a:t>
            </a:r>
            <a:r>
              <a:rPr lang="en-US" dirty="0">
                <a:hlinkClick r:id="rId4"/>
              </a:rPr>
              <a:t>https://</a:t>
            </a:r>
            <a:r>
              <a:rPr lang="en-US" dirty="0" smtClean="0">
                <a:hlinkClick r:id="rId4"/>
              </a:rPr>
              <a:t>www.wholekidsfoundation.org/schools/programs/school-salad-bars</a:t>
            </a:r>
            <a:r>
              <a:rPr lang="en-US" dirty="0" smtClean="0"/>
              <a:t> </a:t>
            </a:r>
            <a:endParaRPr lang="en-US" dirty="0"/>
          </a:p>
        </p:txBody>
      </p:sp>
      <p:sp>
        <p:nvSpPr>
          <p:cNvPr id="3" name="Title 2"/>
          <p:cNvSpPr>
            <a:spLocks noGrp="1"/>
          </p:cNvSpPr>
          <p:nvPr>
            <p:ph type="title"/>
          </p:nvPr>
        </p:nvSpPr>
        <p:spPr/>
        <p:txBody>
          <a:bodyPr/>
          <a:lstStyle/>
          <a:p>
            <a:r>
              <a:rPr lang="en-US" dirty="0" smtClean="0"/>
              <a:t>Tools and Systems that work.</a:t>
            </a:r>
            <a:endParaRPr lang="en-US" dirty="0"/>
          </a:p>
        </p:txBody>
      </p:sp>
    </p:spTree>
    <p:extLst>
      <p:ext uri="{BB962C8B-B14F-4D97-AF65-F5344CB8AC3E}">
        <p14:creationId xmlns:p14="http://schemas.microsoft.com/office/powerpoint/2010/main" val="11320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Questions? Contact us…</a:t>
            </a:r>
          </a:p>
          <a:p>
            <a:r>
              <a:rPr lang="en-US" dirty="0">
                <a:hlinkClick r:id="rId2"/>
              </a:rPr>
              <a:t>http://illinoisfarmtoschool.org</a:t>
            </a:r>
            <a:r>
              <a:rPr lang="en-US" dirty="0" smtClean="0">
                <a:hlinkClick r:id="rId2"/>
              </a:rPr>
              <a:t>/</a:t>
            </a:r>
            <a:endParaRPr lang="en-US" dirty="0" smtClean="0"/>
          </a:p>
          <a:p>
            <a:r>
              <a:rPr lang="en-US" dirty="0">
                <a:hlinkClick r:id="rId3"/>
              </a:rPr>
              <a:t>http://illinoisgreatapplecrunch.com</a:t>
            </a:r>
            <a:r>
              <a:rPr lang="en-US" dirty="0" smtClean="0">
                <a:hlinkClick r:id="rId3"/>
              </a:rPr>
              <a:t>/</a:t>
            </a:r>
            <a:endParaRPr lang="en-US" dirty="0" smtClean="0"/>
          </a:p>
          <a:p>
            <a:r>
              <a:rPr lang="en-US" dirty="0" smtClean="0"/>
              <a:t>-Placeholder for HOM website-</a:t>
            </a:r>
          </a:p>
          <a:p>
            <a:endParaRPr lang="en-US" dirty="0"/>
          </a:p>
        </p:txBody>
      </p:sp>
      <p:sp>
        <p:nvSpPr>
          <p:cNvPr id="3" name="Title 2"/>
          <p:cNvSpPr>
            <a:spLocks noGrp="1"/>
          </p:cNvSpPr>
          <p:nvPr>
            <p:ph type="ctrTitle"/>
          </p:nvPr>
        </p:nvSpPr>
        <p:spPr/>
        <p:txBody>
          <a:bodyPr/>
          <a:lstStyle/>
          <a:p>
            <a:r>
              <a:rPr lang="en-US" dirty="0" smtClean="0"/>
              <a:t>Thank you!</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057" y="4316281"/>
            <a:ext cx="2822455" cy="2472726"/>
          </a:xfrm>
          <a:prstGeom prst="rect">
            <a:avLst/>
          </a:prstGeom>
        </p:spPr>
      </p:pic>
    </p:spTree>
    <p:extLst>
      <p:ext uri="{BB962C8B-B14F-4D97-AF65-F5344CB8AC3E}">
        <p14:creationId xmlns:p14="http://schemas.microsoft.com/office/powerpoint/2010/main" val="89942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3"/>
          </p:nvPr>
        </p:nvSpPr>
        <p:spPr/>
        <p:txBody>
          <a:bodyPr/>
          <a:lstStyle/>
          <a:p>
            <a:r>
              <a:rPr lang="en-US" dirty="0" smtClean="0"/>
              <a:t>Fruit and Veggie Only Salad Bar</a:t>
            </a:r>
            <a:endParaRPr lang="en-US" dirty="0"/>
          </a:p>
        </p:txBody>
      </p:sp>
      <p:sp>
        <p:nvSpPr>
          <p:cNvPr id="5" name="Text Placeholder 4"/>
          <p:cNvSpPr>
            <a:spLocks noGrp="1"/>
          </p:cNvSpPr>
          <p:nvPr>
            <p:ph type="body" idx="1"/>
          </p:nvPr>
        </p:nvSpPr>
        <p:spPr>
          <a:xfrm>
            <a:off x="508000" y="2244970"/>
            <a:ext cx="5114639" cy="457200"/>
          </a:xfrm>
        </p:spPr>
        <p:txBody>
          <a:bodyPr/>
          <a:lstStyle/>
          <a:p>
            <a:r>
              <a:rPr lang="en-US" dirty="0" smtClean="0"/>
              <a:t>Full Meal Salad Bar with protein and grains</a:t>
            </a:r>
            <a:endParaRPr lang="en-US" dirty="0"/>
          </a:p>
        </p:txBody>
      </p:sp>
      <p:sp>
        <p:nvSpPr>
          <p:cNvPr id="6" name="Title 5"/>
          <p:cNvSpPr>
            <a:spLocks noGrp="1"/>
          </p:cNvSpPr>
          <p:nvPr>
            <p:ph type="title"/>
          </p:nvPr>
        </p:nvSpPr>
        <p:spPr>
          <a:xfrm>
            <a:off x="502449" y="1094224"/>
            <a:ext cx="11176000" cy="1069848"/>
          </a:xfrm>
        </p:spPr>
        <p:txBody>
          <a:bodyPr/>
          <a:lstStyle/>
          <a:p>
            <a:r>
              <a:rPr lang="en-US" dirty="0" smtClean="0"/>
              <a:t>No two salad bars are alike!</a:t>
            </a:r>
            <a:endParaRPr lang="en-US" dirty="0"/>
          </a:p>
        </p:txBody>
      </p:sp>
      <p:pic>
        <p:nvPicPr>
          <p:cNvPr id="9" name="Picture 2" descr="Poudre School District, Fort Collins. Colorado, offers daily produce bars with extensive choices."/>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98684" y="2783068"/>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ixingbowlkids.typepad.com/.a/6a010536fe5b48970c015390422796970b-pi"/>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645111" y="2783068"/>
            <a:ext cx="484041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66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96" y="1093306"/>
            <a:ext cx="9950215" cy="569686"/>
          </a:xfrm>
        </p:spPr>
        <p:txBody>
          <a:bodyPr>
            <a:noAutofit/>
          </a:bodyPr>
          <a:lstStyle/>
          <a:p>
            <a:r>
              <a:rPr lang="en-US" sz="3600" dirty="0" smtClean="0">
                <a:solidFill>
                  <a:schemeClr val="tx1"/>
                </a:solidFill>
              </a:rPr>
              <a:t>Vegetable Sub-Groups for School Nutrition Programs</a:t>
            </a:r>
            <a:endParaRPr lang="en-US" sz="3600" dirty="0">
              <a:solidFill>
                <a:schemeClr val="tx1"/>
              </a:solidFill>
            </a:endParaRPr>
          </a:p>
        </p:txBody>
      </p:sp>
      <p:sp>
        <p:nvSpPr>
          <p:cNvPr id="4" name="Rectangle 3"/>
          <p:cNvSpPr/>
          <p:nvPr/>
        </p:nvSpPr>
        <p:spPr>
          <a:xfrm>
            <a:off x="4940642" y="2619559"/>
            <a:ext cx="2239203"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Dark </a:t>
            </a:r>
            <a:r>
              <a:rPr lang="en-US" b="1" dirty="0" smtClean="0">
                <a:latin typeface="Calibri" panose="020F0502020204030204" pitchFamily="34" charset="0"/>
                <a:ea typeface="Calibri" panose="020F0502020204030204" pitchFamily="34" charset="0"/>
                <a:cs typeface="Calibri" panose="020F0502020204030204" pitchFamily="34" charset="0"/>
              </a:rPr>
              <a:t>Green Required </a:t>
            </a:r>
            <a:endParaRPr lang="en-US" dirty="0"/>
          </a:p>
        </p:txBody>
      </p:sp>
      <p:sp>
        <p:nvSpPr>
          <p:cNvPr id="5" name="Rectangle 4"/>
          <p:cNvSpPr/>
          <p:nvPr/>
        </p:nvSpPr>
        <p:spPr>
          <a:xfrm>
            <a:off x="773173" y="2068659"/>
            <a:ext cx="2326342" cy="375552"/>
          </a:xfrm>
          <a:prstGeom prst="rect">
            <a:avLst/>
          </a:prstGeom>
        </p:spPr>
        <p:txBody>
          <a:bodyPr wrap="none">
            <a:spAutoFit/>
          </a:bodyPr>
          <a:lstStyle/>
          <a:p>
            <a:pPr marL="69215"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Orange/Red </a:t>
            </a:r>
            <a:r>
              <a:rPr lang="en-US" b="1" dirty="0" smtClean="0">
                <a:latin typeface="Calibri" panose="020F0502020204030204" pitchFamily="34" charset="0"/>
                <a:ea typeface="Calibri" panose="020F0502020204030204" pitchFamily="34" charset="0"/>
                <a:cs typeface="Calibri" panose="020F0502020204030204" pitchFamily="34" charset="0"/>
              </a:rPr>
              <a:t>Required</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7487887" y="4576969"/>
            <a:ext cx="1351139"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smtClean="0">
                <a:latin typeface="Calibri" panose="020F0502020204030204" pitchFamily="34" charset="0"/>
                <a:ea typeface="Calibri" panose="020F0502020204030204" pitchFamily="34" charset="0"/>
                <a:cs typeface="Calibri" panose="020F0502020204030204" pitchFamily="34" charset="0"/>
              </a:rPr>
              <a:t>Beans/Peas</a:t>
            </a:r>
            <a:endParaRPr lang="en-US" dirty="0"/>
          </a:p>
        </p:txBody>
      </p:sp>
      <p:sp>
        <p:nvSpPr>
          <p:cNvPr id="7" name="Rectangle 6"/>
          <p:cNvSpPr/>
          <p:nvPr/>
        </p:nvSpPr>
        <p:spPr>
          <a:xfrm>
            <a:off x="1647956" y="4570749"/>
            <a:ext cx="1724831" cy="375552"/>
          </a:xfrm>
          <a:prstGeom prst="rect">
            <a:avLst/>
          </a:prstGeom>
        </p:spPr>
        <p:txBody>
          <a:bodyPr wrap="none">
            <a:spAutoFit/>
          </a:bodyPr>
          <a:lstStyle/>
          <a:p>
            <a:pPr marL="69215" marR="0">
              <a:lnSpc>
                <a:spcPct val="107000"/>
              </a:lnSpc>
              <a:spcBef>
                <a:spcPts val="0"/>
              </a:spcBef>
              <a:spcAft>
                <a:spcPts val="0"/>
              </a:spcAft>
            </a:pPr>
            <a:r>
              <a:rPr lang="en-US" b="1" dirty="0" smtClean="0">
                <a:latin typeface="Calibri" panose="020F0502020204030204" pitchFamily="34" charset="0"/>
                <a:ea typeface="Calibri" panose="020F0502020204030204" pitchFamily="34" charset="0"/>
                <a:cs typeface="Calibri" panose="020F0502020204030204" pitchFamily="34" charset="0"/>
              </a:rPr>
              <a:t>Starchy Limited</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p:cNvSpPr/>
          <p:nvPr/>
        </p:nvSpPr>
        <p:spPr>
          <a:xfrm>
            <a:off x="9104255" y="2262238"/>
            <a:ext cx="740908" cy="388696"/>
          </a:xfrm>
          <a:prstGeom prst="rect">
            <a:avLst/>
          </a:prstGeom>
        </p:spPr>
        <p:txBody>
          <a:bodyPr wrap="none">
            <a:spAutoFit/>
          </a:bodyPr>
          <a:lstStyle/>
          <a:p>
            <a:pPr>
              <a:lnSpc>
                <a:spcPct val="107000"/>
              </a:lnSpc>
              <a:defRPr/>
            </a:pPr>
            <a:r>
              <a:rPr lang="en-US" b="1" dirty="0">
                <a:latin typeface="Calibri" panose="020F0502020204030204" pitchFamily="34" charset="0"/>
                <a:ea typeface="Calibri" panose="020F0502020204030204" pitchFamily="34" charset="0"/>
                <a:cs typeface="Calibri" panose="020F0502020204030204" pitchFamily="34" charset="0"/>
              </a:rPr>
              <a:t>Other</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Sweet Pota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03" y="2613189"/>
            <a:ext cx="2493112" cy="1587281"/>
          </a:xfrm>
          <a:prstGeom prst="rect">
            <a:avLst/>
          </a:prstGeom>
        </p:spPr>
      </p:pic>
      <p:pic>
        <p:nvPicPr>
          <p:cNvPr id="13" name="Picture 12" descr="Come fare i semi di lattuga: la varietà roma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7474" y="3053997"/>
            <a:ext cx="1921028" cy="2081288"/>
          </a:xfrm>
          <a:prstGeom prst="rect">
            <a:avLst/>
          </a:prstGeom>
        </p:spPr>
      </p:pic>
      <p:pic>
        <p:nvPicPr>
          <p:cNvPr id="14" name="Picture 13" descr="Truco de cocina: Cómo quitar la manchas de la coliflor - Recetas de ..."/>
          <p:cNvPicPr>
            <a:picLocks noChangeAspect="1"/>
          </p:cNvPicPr>
          <p:nvPr/>
        </p:nvPicPr>
        <p:blipFill rotWithShape="1">
          <a:blip r:embed="rId5">
            <a:extLst>
              <a:ext uri="{28A0092B-C50C-407E-A947-70E740481C1C}">
                <a14:useLocalDpi xmlns:a14="http://schemas.microsoft.com/office/drawing/2010/main" val="0"/>
              </a:ext>
            </a:extLst>
          </a:blip>
          <a:srcRect l="11108" t="3875" r="13179" b="5804"/>
          <a:stretch/>
        </p:blipFill>
        <p:spPr>
          <a:xfrm>
            <a:off x="8436212" y="2638488"/>
            <a:ext cx="2076994" cy="177654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064" y="4913979"/>
            <a:ext cx="2094784" cy="1397220"/>
          </a:xfrm>
          <a:prstGeom prst="rect">
            <a:avLst/>
          </a:prstGeom>
        </p:spPr>
      </p:pic>
      <p:pic>
        <p:nvPicPr>
          <p:cNvPr id="16" name="Picture 15" descr="Tag: Fresh Corn Wallpapers, Backgrounds, Photos, Images andPicture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996" y="4913979"/>
            <a:ext cx="2495768" cy="1871826"/>
          </a:xfrm>
          <a:prstGeom prst="rect">
            <a:avLst/>
          </a:prstGeom>
        </p:spPr>
      </p:pic>
    </p:spTree>
    <p:extLst>
      <p:ext uri="{BB962C8B-B14F-4D97-AF65-F5344CB8AC3E}">
        <p14:creationId xmlns:p14="http://schemas.microsoft.com/office/powerpoint/2010/main" val="127072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2709" y="1436914"/>
            <a:ext cx="6740433" cy="4370427"/>
          </a:xfrm>
          <a:prstGeom prst="rect">
            <a:avLst/>
          </a:prstGeom>
          <a:noFill/>
        </p:spPr>
        <p:txBody>
          <a:bodyPr wrap="square" rtlCol="0">
            <a:spAutoFit/>
          </a:bodyPr>
          <a:lstStyle/>
          <a:p>
            <a:r>
              <a:rPr lang="en-US" sz="4000" dirty="0" smtClean="0"/>
              <a:t>Salad bars can be used as a complete reimbursable meal if:</a:t>
            </a:r>
          </a:p>
          <a:p>
            <a:endParaRPr lang="en-US" dirty="0" smtClean="0"/>
          </a:p>
          <a:p>
            <a:pPr marL="285750" indent="-285750">
              <a:buFont typeface="Wingdings" panose="05000000000000000000" pitchFamily="2" charset="2"/>
              <a:buChar char="ü"/>
            </a:pPr>
            <a:r>
              <a:rPr lang="en-US" dirty="0" smtClean="0"/>
              <a:t>A protein and a grain are offered on the bar. </a:t>
            </a:r>
          </a:p>
          <a:p>
            <a:pPr marL="285750" indent="-285750">
              <a:buFont typeface="Wingdings" panose="05000000000000000000" pitchFamily="2" charset="2"/>
              <a:buChar char="ü"/>
            </a:pPr>
            <a:r>
              <a:rPr lang="en-US" dirty="0" smtClean="0"/>
              <a:t>The </a:t>
            </a:r>
            <a:r>
              <a:rPr lang="en-US" dirty="0"/>
              <a:t>location of the salad </a:t>
            </a:r>
            <a:r>
              <a:rPr lang="en-US" dirty="0" smtClean="0"/>
              <a:t>bar is prior to Point of Service (POS).</a:t>
            </a:r>
          </a:p>
          <a:p>
            <a:r>
              <a:rPr lang="en-US" dirty="0" smtClean="0"/>
              <a:t>If </a:t>
            </a:r>
            <a:r>
              <a:rPr lang="en-US" dirty="0"/>
              <a:t>a school is not able to position the salad bar in a location prior to the POS, State agencies may authorize alternatives to the POS lunch counts, such as stationing staff at the end of the salad bar, to ensure each student leaves with a reimbursable meal. </a:t>
            </a:r>
            <a:endParaRPr lang="en-US" dirty="0" smtClean="0"/>
          </a:p>
          <a:p>
            <a:pPr marL="285750" indent="-285750">
              <a:buFont typeface="Wingdings" panose="05000000000000000000" pitchFamily="2" charset="2"/>
              <a:buChar char="ü"/>
            </a:pPr>
            <a:r>
              <a:rPr lang="en-US" dirty="0" smtClean="0"/>
              <a:t>Schools </a:t>
            </a:r>
            <a:r>
              <a:rPr lang="en-US" dirty="0"/>
              <a:t>must identify, near or at the beginning of the serving line(s), the food components that constitute the reimbursable school meal(s). </a:t>
            </a:r>
            <a:endParaRPr lang="en-US" dirty="0" smtClean="0"/>
          </a:p>
          <a:p>
            <a:pPr marL="285750" indent="-285750">
              <a:buFont typeface="Wingdings" panose="05000000000000000000" pitchFamily="2" charset="2"/>
              <a:buChar char="ü"/>
            </a:pPr>
            <a:endParaRPr lang="en-US" dirty="0" smtClean="0"/>
          </a:p>
        </p:txBody>
      </p:sp>
      <p:pic>
        <p:nvPicPr>
          <p:cNvPr id="2050" name="Picture 2" descr="http://maroonweekly.com/wp-content/uploads/2014/06/Salata-toppings-640x4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31" y="2158636"/>
            <a:ext cx="4822831" cy="321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36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Approximating Daily Costs for Salad Bar Items</a:t>
            </a:r>
            <a:endParaRPr lang="en-US" dirty="0"/>
          </a:p>
        </p:txBody>
      </p:sp>
      <p:pic>
        <p:nvPicPr>
          <p:cNvPr id="3" name="Picture 2" descr="Design Your Own Salad Bar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537" y="2212848"/>
            <a:ext cx="6680926" cy="4467869"/>
          </a:xfrm>
          <a:prstGeom prst="rect">
            <a:avLst/>
          </a:prstGeom>
        </p:spPr>
      </p:pic>
    </p:spTree>
    <p:extLst>
      <p:ext uri="{BB962C8B-B14F-4D97-AF65-F5344CB8AC3E}">
        <p14:creationId xmlns:p14="http://schemas.microsoft.com/office/powerpoint/2010/main" val="227277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8424727"/>
              </p:ext>
            </p:extLst>
          </p:nvPr>
        </p:nvGraphicFramePr>
        <p:xfrm>
          <a:off x="182882" y="434911"/>
          <a:ext cx="11874134" cy="6433185"/>
        </p:xfrm>
        <a:graphic>
          <a:graphicData uri="http://schemas.openxmlformats.org/drawingml/2006/table">
            <a:tbl>
              <a:tblPr firstRow="1" firstCol="1" bandRow="1"/>
              <a:tblGrid>
                <a:gridCol w="3305032">
                  <a:extLst>
                    <a:ext uri="{9D8B030D-6E8A-4147-A177-3AD203B41FA5}">
                      <a16:colId xmlns:a16="http://schemas.microsoft.com/office/drawing/2014/main" val="567376590"/>
                    </a:ext>
                  </a:extLst>
                </a:gridCol>
                <a:gridCol w="3131786">
                  <a:extLst>
                    <a:ext uri="{9D8B030D-6E8A-4147-A177-3AD203B41FA5}">
                      <a16:colId xmlns:a16="http://schemas.microsoft.com/office/drawing/2014/main" val="2185701452"/>
                    </a:ext>
                  </a:extLst>
                </a:gridCol>
                <a:gridCol w="2876491">
                  <a:extLst>
                    <a:ext uri="{9D8B030D-6E8A-4147-A177-3AD203B41FA5}">
                      <a16:colId xmlns:a16="http://schemas.microsoft.com/office/drawing/2014/main" val="2301938043"/>
                    </a:ext>
                  </a:extLst>
                </a:gridCol>
                <a:gridCol w="2560825">
                  <a:extLst>
                    <a:ext uri="{9D8B030D-6E8A-4147-A177-3AD203B41FA5}">
                      <a16:colId xmlns:a16="http://schemas.microsoft.com/office/drawing/2014/main" val="2680189341"/>
                    </a:ext>
                  </a:extLst>
                </a:gridCol>
              </a:tblGrid>
              <a:tr h="6307785">
                <a:tc>
                  <a:txBody>
                    <a:bodyPr/>
                    <a:lstStyle/>
                    <a:p>
                      <a:pPr marL="69215" marR="0" indent="0" algn="l" defTabSz="914400" rtl="0" eaLnBrk="1" fontAlgn="auto" latinLnBrk="0" hangingPunct="1">
                        <a:lnSpc>
                          <a:spcPct val="107000"/>
                        </a:lnSpc>
                        <a:spcBef>
                          <a:spcPts val="0"/>
                        </a:spcBef>
                        <a:spcAft>
                          <a:spcPts val="0"/>
                        </a:spcAft>
                        <a:buClrTx/>
                        <a:buSzTx/>
                        <a:buFontTx/>
                        <a:buNone/>
                        <a:tabLst/>
                        <a:defRPr/>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The</a:t>
                      </a: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formula for the average cost per serving can be broken into two price groups: low and high. If you prefer, you can set up three price groups; low, medium and high to be more exact in your calculations. </a:t>
                      </a:r>
                    </a:p>
                    <a:p>
                      <a:pPr marL="69215" marR="0" indent="0" algn="l" defTabSz="914400" rtl="0" eaLnBrk="1" fontAlgn="auto" latinLnBrk="0" hangingPunct="1">
                        <a:lnSpc>
                          <a:spcPct val="107000"/>
                        </a:lnSpc>
                        <a:spcBef>
                          <a:spcPts val="0"/>
                        </a:spcBef>
                        <a:spcAft>
                          <a:spcPts val="0"/>
                        </a:spcAft>
                        <a:buClrTx/>
                        <a:buSzTx/>
                        <a:buFontTx/>
                        <a:buNone/>
                        <a:tabLst/>
                        <a:defRPr/>
                      </a:pPr>
                      <a:endPar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9215" marR="0" indent="0" algn="l" defTabSz="914400" rtl="0" eaLnBrk="1" fontAlgn="auto" latinLnBrk="0" hangingPunct="1">
                        <a:lnSpc>
                          <a:spcPct val="107000"/>
                        </a:lnSpc>
                        <a:spcBef>
                          <a:spcPts val="0"/>
                        </a:spcBef>
                        <a:spcAft>
                          <a:spcPts val="0"/>
                        </a:spcAft>
                        <a:buClrTx/>
                        <a:buSzTx/>
                        <a:buFontTx/>
                        <a:buNone/>
                        <a:tabLst/>
                        <a:defRPr/>
                      </a:pP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To create produce groups, list all produce items that fall in each range with price points. Then you can determine  how many items from each group you can add to the salad bar to be cost effective. Please add any labor costs into the price point for items needing extra cutting or handling. Also, consider item popularity and track usage on all salad bar items. Review and make any final adjustments with seasonal pricing, as it occurs.</a:t>
                      </a:r>
                    </a:p>
                    <a:p>
                      <a:pPr marL="69215" marR="0" indent="0" algn="l" defTabSz="914400" rtl="0" eaLnBrk="1" fontAlgn="auto" latinLnBrk="0" hangingPunct="1">
                        <a:lnSpc>
                          <a:spcPct val="107000"/>
                        </a:lnSpc>
                        <a:spcBef>
                          <a:spcPts val="0"/>
                        </a:spcBef>
                        <a:spcAft>
                          <a:spcPts val="0"/>
                        </a:spcAft>
                        <a:buClrTx/>
                        <a:buSzTx/>
                        <a:buFontTx/>
                        <a:buNone/>
                        <a:tabLst/>
                        <a:defRPr/>
                      </a:pPr>
                      <a:endPar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9215" marR="0" indent="0" algn="l" defTabSz="914400" rtl="0" eaLnBrk="1" fontAlgn="auto" latinLnBrk="0" hangingPunct="1">
                        <a:lnSpc>
                          <a:spcPct val="107000"/>
                        </a:lnSpc>
                        <a:spcBef>
                          <a:spcPts val="0"/>
                        </a:spcBef>
                        <a:spcAft>
                          <a:spcPts val="0"/>
                        </a:spcAft>
                        <a:buClrTx/>
                        <a:buSzTx/>
                        <a:buFontTx/>
                        <a:buNone/>
                        <a:tabLst/>
                        <a:defRPr/>
                      </a:pP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Refine daily selections based on usage, serving size effectiveness and popularity. Color coding vegetable offerings in your list can help you incorporate USDA required color categories in daily/weekly offerings. Once you have a color coded list of allowed daily items, your staff can set up the bar with little direction from you.</a:t>
                      </a:r>
                    </a:p>
                    <a:p>
                      <a:pPr marL="69215" marR="0" indent="0" algn="l" defTabSz="914400" rtl="0" eaLnBrk="1" fontAlgn="auto" latinLnBrk="0" hangingPunct="1">
                        <a:lnSpc>
                          <a:spcPct val="107000"/>
                        </a:lnSpc>
                        <a:spcBef>
                          <a:spcPts val="0"/>
                        </a:spcBef>
                        <a:spcAft>
                          <a:spcPts val="0"/>
                        </a:spcAft>
                        <a:buClrTx/>
                        <a:buSzTx/>
                        <a:buFontTx/>
                        <a:buNone/>
                        <a:tabLst/>
                        <a:defRPr/>
                      </a:pPr>
                      <a:endPar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4127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marL="68580" marR="0" algn="l">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EXAMPLE</a:t>
                      </a:r>
                    </a:p>
                    <a:p>
                      <a:pPr marL="68580"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High Price Group </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.24 per </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serving </a:t>
                      </a:r>
                    </a:p>
                    <a:p>
                      <a:pPr marL="68580" marR="0">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List the number of items at, or over, the high price point</a:t>
                      </a:r>
                    </a:p>
                    <a:p>
                      <a:pPr marL="68580"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EXAMPLE:</a:t>
                      </a:r>
                    </a:p>
                    <a:p>
                      <a:pPr marL="68580"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10 items, 3 price points</a:t>
                      </a:r>
                    </a:p>
                    <a:p>
                      <a:pPr marL="68580"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4@.24    2@.31   44@.28</a:t>
                      </a:r>
                    </a:p>
                    <a:p>
                      <a:pPr marL="68580"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Price points: .24+.31+.28= .83</a:t>
                      </a:r>
                    </a:p>
                    <a:p>
                      <a:pPr marL="68580"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.83 divided by 3</a:t>
                      </a:r>
                    </a:p>
                    <a:p>
                      <a:pPr marL="68580"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Estimated average cost: 27.6 round up</a:t>
                      </a:r>
                    </a:p>
                    <a:p>
                      <a:pPr marL="68580"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10 items@ .28 per serving aver.</a:t>
                      </a:r>
                    </a:p>
                    <a:p>
                      <a:pPr marL="68580" marR="0">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(Actual aver. cost is: .286 per serving)</a:t>
                      </a:r>
                    </a:p>
                    <a:p>
                      <a:pPr marL="68580" marR="0">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Review final daily costs every week. Once the daily costs on a new salad bar have leveled out, review monthly to be sure you are within your budget limits for the salad bar.</a:t>
                      </a:r>
                    </a:p>
                    <a:p>
                      <a:pPr marL="68580" marR="0">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EXAMPLE:</a:t>
                      </a:r>
                    </a:p>
                    <a:p>
                      <a:pPr marL="68580" marR="0">
                        <a:lnSpc>
                          <a:spcPct val="107000"/>
                        </a:lnSpc>
                        <a:spcBef>
                          <a:spcPts val="0"/>
                        </a:spcBef>
                        <a:spcAft>
                          <a:spcPts val="0"/>
                        </a:spcAft>
                      </a:pPr>
                      <a:r>
                        <a:rPr lang="en-US" sz="1400" b="1" u="sng"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HIGH Price Group List</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aver. .28 per serving (color coded)</a:t>
                      </a:r>
                    </a:p>
                    <a:p>
                      <a:pPr marL="68580" marR="0">
                        <a:lnSpc>
                          <a:spcPct val="107000"/>
                        </a:lnSpc>
                        <a:spcBef>
                          <a:spcPts val="0"/>
                        </a:spcBef>
                        <a:spcAft>
                          <a:spcPts val="0"/>
                        </a:spcAft>
                      </a:pPr>
                      <a:r>
                        <a:rPr lang="en-US" sz="1400" b="1"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Broccoli</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Artichoke, </a:t>
                      </a:r>
                      <a:r>
                        <a:rPr lang="en-US" sz="1400" b="1"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Spinach</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Asparagus, Zucchini, </a:t>
                      </a: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Red Bells</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Avocado, Yellow Bells, </a:t>
                      </a:r>
                      <a:r>
                        <a:rPr lang="en-US" sz="1400" b="1" dirty="0" smtClean="0">
                          <a:solidFill>
                            <a:srgbClr val="FFC000"/>
                          </a:solidFill>
                          <a:effectLst/>
                          <a:latin typeface="Calibri" panose="020F0502020204030204" pitchFamily="34" charset="0"/>
                          <a:ea typeface="Calibri" panose="020F0502020204030204" pitchFamily="34" charset="0"/>
                          <a:cs typeface="Calibri" panose="020F0502020204030204" pitchFamily="34" charset="0"/>
                        </a:rPr>
                        <a:t>Sugar Snap Peas</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Cherry Tomatoes</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68580" marR="0" indent="0" algn="l" defTabSz="914400" rtl="0" eaLnBrk="1" fontAlgn="auto" latinLnBrk="0" hangingPunct="1">
                        <a:lnSpc>
                          <a:spcPct val="107000"/>
                        </a:lnSpc>
                        <a:spcBef>
                          <a:spcPts val="0"/>
                        </a:spcBef>
                        <a:spcAft>
                          <a:spcPts val="0"/>
                        </a:spcAft>
                        <a:buClrTx/>
                        <a:buSzTx/>
                        <a:buFontTx/>
                        <a:buNone/>
                        <a:tabLst/>
                        <a:defRPr/>
                      </a:pPr>
                      <a:r>
                        <a:rPr lang="en-US" sz="1400" b="1" i="1" baseline="0" dirty="0" smtClean="0">
                          <a:solidFill>
                            <a:srgbClr val="FFC000"/>
                          </a:solidFill>
                          <a:effectLst/>
                          <a:latin typeface="Calibri" panose="020F0502020204030204" pitchFamily="34" charset="0"/>
                          <a:ea typeface="Calibri" panose="020F0502020204030204" pitchFamily="34" charset="0"/>
                          <a:cs typeface="Calibri" panose="020F0502020204030204" pitchFamily="34" charset="0"/>
                        </a:rPr>
                        <a:t>Yellow</a:t>
                      </a:r>
                      <a:r>
                        <a:rPr lang="en-US" sz="1400" b="1" i="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=starchy limited </a:t>
                      </a:r>
                      <a:r>
                        <a:rPr lang="en-US" sz="1400" b="1" i="1" baseline="0"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Red</a:t>
                      </a:r>
                      <a:r>
                        <a:rPr lang="en-US" sz="1400" b="1" i="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=required red/orange group </a:t>
                      </a:r>
                      <a:r>
                        <a:rPr lang="en-US" sz="1400" b="1" i="1" baseline="0"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Green</a:t>
                      </a:r>
                      <a:r>
                        <a:rPr lang="en-US" sz="1400" b="1" i="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required dark green group </a:t>
                      </a:r>
                      <a:r>
                        <a:rPr lang="en-US" sz="1400" b="1" i="1" baseline="0" dirty="0" smtClean="0">
                          <a:solidFill>
                            <a:srgbClr val="663300"/>
                          </a:solidFill>
                          <a:effectLst/>
                          <a:latin typeface="Calibri" panose="020F0502020204030204" pitchFamily="34" charset="0"/>
                          <a:ea typeface="Calibri" panose="020F0502020204030204" pitchFamily="34" charset="0"/>
                          <a:cs typeface="Calibri" panose="020F0502020204030204" pitchFamily="34" charset="0"/>
                        </a:rPr>
                        <a:t>Brown</a:t>
                      </a:r>
                      <a:r>
                        <a:rPr lang="en-US" sz="1400" b="1" i="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Beans/peas group</a:t>
                      </a:r>
                      <a:endParaRPr lang="en-U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4127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marL="69215" marR="0" algn="l">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EXAMPLE</a:t>
                      </a:r>
                    </a:p>
                    <a:p>
                      <a:pPr marL="69215"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Low Price Group </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.13 </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per </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serving</a:t>
                      </a:r>
                    </a:p>
                    <a:p>
                      <a:pPr marL="69215" marR="0">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List the number of items at, or between, the low and high price point.</a:t>
                      </a:r>
                    </a:p>
                    <a:p>
                      <a:pPr marL="69215"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EXAMPLE:</a:t>
                      </a:r>
                    </a:p>
                    <a:p>
                      <a:pPr marL="69215"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12 items, 3 prices</a:t>
                      </a:r>
                    </a:p>
                    <a:p>
                      <a:pPr marL="69215"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7@.16        44@.20      1@.19</a:t>
                      </a:r>
                      <a:r>
                        <a:rPr lang="en-US" sz="1400" b="1" baseline="0"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p>
                    <a:p>
                      <a:pPr marL="69215"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Price Points: .16+.20+.19= .55</a:t>
                      </a:r>
                    </a:p>
                    <a:p>
                      <a:pPr marL="69215"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.55 divided by 3=</a:t>
                      </a:r>
                    </a:p>
                    <a:p>
                      <a:pPr marL="69215"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Estimated average cost per serving: .183 round down</a:t>
                      </a:r>
                    </a:p>
                    <a:p>
                      <a:pPr marL="69215" marR="0">
                        <a:lnSpc>
                          <a:spcPct val="107000"/>
                        </a:lnSpc>
                        <a:spcBef>
                          <a:spcPts val="0"/>
                        </a:spcBef>
                        <a:spcAft>
                          <a:spcPts val="0"/>
                        </a:spcAft>
                      </a:pPr>
                      <a:r>
                        <a:rPr lang="en-US" sz="14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Estimated per serving cost: 12 @ .18 serving</a:t>
                      </a:r>
                    </a:p>
                    <a:p>
                      <a:pPr marL="69215" marR="0">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(Actual aver. Cost: .175 per serving)</a:t>
                      </a:r>
                    </a:p>
                    <a:p>
                      <a:pPr marL="69215" marR="0">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Review final daily costs every week. Once the daily costs on a new salad bar have leveled out, review monthly to be sure you are within your budget limits for the salad bar.</a:t>
                      </a:r>
                    </a:p>
                    <a:p>
                      <a:pPr marL="69215" marR="0">
                        <a:lnSpc>
                          <a:spcPct val="107000"/>
                        </a:lnSpc>
                        <a:spcBef>
                          <a:spcPts val="0"/>
                        </a:spcBef>
                        <a:spcAft>
                          <a:spcPts val="0"/>
                        </a:spcAft>
                      </a:pPr>
                      <a:r>
                        <a:rPr lang="en-US" sz="1400" b="1" u="sng"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Low Price Group List</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aver. .18 per serving (color coded)</a:t>
                      </a:r>
                    </a:p>
                    <a:p>
                      <a:pPr marL="69215" marR="0">
                        <a:lnSpc>
                          <a:spcPct val="107000"/>
                        </a:lnSpc>
                        <a:spcBef>
                          <a:spcPts val="0"/>
                        </a:spcBef>
                        <a:spcAft>
                          <a:spcPts val="0"/>
                        </a:spcAft>
                      </a:pPr>
                      <a:r>
                        <a:rPr lang="en-US" sz="1400" b="1"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Kale</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smtClean="0">
                          <a:solidFill>
                            <a:srgbClr val="FFC000"/>
                          </a:solidFill>
                          <a:effectLst/>
                          <a:latin typeface="Calibri" panose="020F0502020204030204" pitchFamily="34" charset="0"/>
                          <a:ea typeface="Calibri" panose="020F0502020204030204" pitchFamily="34" charset="0"/>
                          <a:cs typeface="Calibri" panose="020F0502020204030204" pitchFamily="34" charset="0"/>
                        </a:rPr>
                        <a:t>Corn</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smtClean="0">
                          <a:solidFill>
                            <a:srgbClr val="663300"/>
                          </a:solidFill>
                          <a:effectLst/>
                          <a:latin typeface="Calibri" panose="020F0502020204030204" pitchFamily="34" charset="0"/>
                          <a:ea typeface="Calibri" panose="020F0502020204030204" pitchFamily="34" charset="0"/>
                          <a:cs typeface="Calibri" panose="020F0502020204030204" pitchFamily="34" charset="0"/>
                        </a:rPr>
                        <a:t>Lentils</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1" baseline="0"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Carrots</a:t>
                      </a: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1" baseline="0"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Romaine</a:t>
                      </a: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Green Peas, Cucumbers, </a:t>
                      </a:r>
                      <a:r>
                        <a:rPr lang="en-US" sz="1400" b="1" baseline="0" dirty="0" smtClean="0">
                          <a:solidFill>
                            <a:srgbClr val="FFC000"/>
                          </a:solidFill>
                          <a:effectLst/>
                          <a:latin typeface="Calibri" panose="020F0502020204030204" pitchFamily="34" charset="0"/>
                          <a:ea typeface="Calibri" panose="020F0502020204030204" pitchFamily="34" charset="0"/>
                          <a:cs typeface="Calibri" panose="020F0502020204030204" pitchFamily="34" charset="0"/>
                        </a:rPr>
                        <a:t>Jicama</a:t>
                      </a: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Beets, </a:t>
                      </a:r>
                      <a:r>
                        <a:rPr lang="en-US" sz="1400" b="1" baseline="0" dirty="0" smtClean="0">
                          <a:solidFill>
                            <a:srgbClr val="663300"/>
                          </a:solidFill>
                          <a:effectLst/>
                          <a:latin typeface="Calibri" panose="020F0502020204030204" pitchFamily="34" charset="0"/>
                          <a:ea typeface="Calibri" panose="020F0502020204030204" pitchFamily="34" charset="0"/>
                          <a:cs typeface="Calibri" panose="020F0502020204030204" pitchFamily="34" charset="0"/>
                        </a:rPr>
                        <a:t>Kidney Beans</a:t>
                      </a:r>
                      <a:endParaRPr lang="en-US" sz="1400" b="1" dirty="0" smtClean="0">
                        <a:solidFill>
                          <a:srgbClr val="663300"/>
                        </a:solidFill>
                        <a:effectLst/>
                        <a:latin typeface="Calibri" panose="020F0502020204030204" pitchFamily="34" charset="0"/>
                        <a:ea typeface="Calibri" panose="020F0502020204030204" pitchFamily="34" charset="0"/>
                        <a:cs typeface="Calibri" panose="020F0502020204030204" pitchFamily="34" charset="0"/>
                      </a:endParaRPr>
                    </a:p>
                    <a:p>
                      <a:pPr marL="69215" marR="0">
                        <a:lnSpc>
                          <a:spcPct val="107000"/>
                        </a:lnSpc>
                        <a:spcBef>
                          <a:spcPts val="0"/>
                        </a:spcBef>
                        <a:spcAft>
                          <a:spcPts val="0"/>
                        </a:spcAft>
                      </a:pPr>
                      <a:endPar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9215" marR="0">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4127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Item Usage Calculation:</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Based on my budget</a:t>
                      </a: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of $_______ per day, and based on popularity of the items, I can afford to utilize 4 items from the High group and 10 from the Low group daily, allowing 2 salad bar servings per student, per day.</a:t>
                      </a:r>
                    </a:p>
                    <a:p>
                      <a:pPr marL="0" marR="0" indent="0" algn="ctr" defTabSz="914400" rtl="0" eaLnBrk="1" fontAlgn="auto" latinLnBrk="0" hangingPunct="1">
                        <a:lnSpc>
                          <a:spcPct val="107000"/>
                        </a:lnSpc>
                        <a:spcBef>
                          <a:spcPts val="0"/>
                        </a:spcBef>
                        <a:spcAft>
                          <a:spcPts val="0"/>
                        </a:spcAft>
                        <a:buClrTx/>
                        <a:buSzTx/>
                        <a:buFontTx/>
                        <a:buNone/>
                        <a:tabLst/>
                        <a:defRPr/>
                      </a:pPr>
                      <a:endPar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Remember!</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Salad bar usage can increase and wane depending on lunchtime activities, menus, field trips, weather, etc. Calculating the average waste factor into your costs is an effective way to stay within your budget. Food waste numbers for specific items can be logged over one month’s time and then averaged. Apply the average waste cost per serving to the item cost. This will increase item costs, but will also give you a firm cost expectation of a salad bar item.</a:t>
                      </a:r>
                    </a:p>
                    <a:p>
                      <a:pPr marL="0" marR="0" indent="0" algn="ctr" defTabSz="914400" rtl="0" eaLnBrk="1" fontAlgn="auto" latinLnBrk="0" hangingPunct="1">
                        <a:lnSpc>
                          <a:spcPct val="107000"/>
                        </a:lnSpc>
                        <a:spcBef>
                          <a:spcPts val="0"/>
                        </a:spcBef>
                        <a:spcAft>
                          <a:spcPts val="0"/>
                        </a:spcAft>
                        <a:buClrTx/>
                        <a:buSzTx/>
                        <a:buFontTx/>
                        <a:buNone/>
                        <a:tabLst/>
                        <a:defRPr/>
                      </a:pPr>
                      <a:endParaRPr lang="en-US" sz="14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endParaRPr lang="en-US"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7000"/>
                        </a:lnSpc>
                        <a:spcBef>
                          <a:spcPts val="0"/>
                        </a:spcBef>
                        <a:spcAft>
                          <a:spcPts val="0"/>
                        </a:spcAft>
                        <a:buClrTx/>
                        <a:buSzTx/>
                        <a:buFontTx/>
                        <a:buNone/>
                        <a:tabLst/>
                        <a:defRPr/>
                      </a:pP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4127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283305872"/>
                  </a:ext>
                </a:extLst>
              </a:tr>
            </a:tbl>
          </a:graphicData>
        </a:graphic>
      </p:graphicFrame>
    </p:spTree>
    <p:extLst>
      <p:ext uri="{BB962C8B-B14F-4D97-AF65-F5344CB8AC3E}">
        <p14:creationId xmlns:p14="http://schemas.microsoft.com/office/powerpoint/2010/main" val="115174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63" y="751706"/>
            <a:ext cx="10972800" cy="1304980"/>
          </a:xfrm>
        </p:spPr>
        <p:txBody>
          <a:bodyPr>
            <a:normAutofit fontScale="90000"/>
          </a:bodyPr>
          <a:lstStyle/>
          <a:p>
            <a:r>
              <a:rPr lang="en-US" dirty="0" smtClean="0"/>
              <a:t>Weekly Salad Bar Items Master Prep List (6 foot bar)</a:t>
            </a:r>
            <a:br>
              <a:rPr lang="en-US" dirty="0" smtClean="0"/>
            </a:br>
            <a:r>
              <a:rPr lang="en-US" sz="2700" dirty="0" smtClean="0"/>
              <a:t>*S</a:t>
            </a:r>
            <a:r>
              <a:rPr lang="en-US" sz="2400" dirty="0" smtClean="0"/>
              <a:t>taff be sure to prep 2 red/orange and 2 Dark Green items daily. Follow estimated quantities chart when prepping items, creating back up amounts and making side salads. </a:t>
            </a:r>
            <a:endParaRPr lang="en-US" dirty="0"/>
          </a:p>
        </p:txBody>
      </p:sp>
      <p:sp>
        <p:nvSpPr>
          <p:cNvPr id="4" name="TextBox 3"/>
          <p:cNvSpPr txBox="1"/>
          <p:nvPr/>
        </p:nvSpPr>
        <p:spPr>
          <a:xfrm>
            <a:off x="4245430" y="2553339"/>
            <a:ext cx="2860765" cy="3693319"/>
          </a:xfrm>
          <a:prstGeom prst="rect">
            <a:avLst/>
          </a:prstGeom>
          <a:noFill/>
        </p:spPr>
        <p:txBody>
          <a:bodyPr wrap="square" rtlCol="0">
            <a:spAutoFit/>
          </a:bodyPr>
          <a:lstStyle/>
          <a:p>
            <a:r>
              <a:rPr lang="en-US" b="1" dirty="0" smtClean="0">
                <a:solidFill>
                  <a:schemeClr val="tx2"/>
                </a:solidFill>
              </a:rPr>
              <a:t>GROUP 2 MID COST</a:t>
            </a:r>
          </a:p>
          <a:p>
            <a:r>
              <a:rPr lang="en-US" dirty="0" smtClean="0"/>
              <a:t>Prep </a:t>
            </a:r>
            <a:r>
              <a:rPr lang="en-US" b="1" dirty="0" smtClean="0"/>
              <a:t>FOUR</a:t>
            </a:r>
            <a:r>
              <a:rPr lang="en-US" dirty="0" smtClean="0"/>
              <a:t> to </a:t>
            </a:r>
            <a:r>
              <a:rPr lang="en-US" b="1" dirty="0" smtClean="0"/>
              <a:t>SIX </a:t>
            </a:r>
            <a:r>
              <a:rPr lang="en-US" dirty="0" smtClean="0"/>
              <a:t>items daily</a:t>
            </a:r>
          </a:p>
          <a:p>
            <a:r>
              <a:rPr lang="en-US" b="1" dirty="0" smtClean="0"/>
              <a:t>Green Beans</a:t>
            </a:r>
          </a:p>
          <a:p>
            <a:r>
              <a:rPr lang="en-US" b="1" dirty="0" smtClean="0">
                <a:solidFill>
                  <a:srgbClr val="C00000"/>
                </a:solidFill>
              </a:rPr>
              <a:t>Butternut Squash</a:t>
            </a:r>
          </a:p>
          <a:p>
            <a:r>
              <a:rPr lang="en-US" b="1" dirty="0" smtClean="0"/>
              <a:t>Bean Sprouts</a:t>
            </a:r>
          </a:p>
          <a:p>
            <a:r>
              <a:rPr lang="en-US" b="1" dirty="0" smtClean="0">
                <a:solidFill>
                  <a:srgbClr val="FFC000"/>
                </a:solidFill>
              </a:rPr>
              <a:t>Purple Potatoes</a:t>
            </a:r>
          </a:p>
          <a:p>
            <a:r>
              <a:rPr lang="en-US" b="1" dirty="0" smtClean="0">
                <a:solidFill>
                  <a:srgbClr val="C00000"/>
                </a:solidFill>
              </a:rPr>
              <a:t>Tomato Juice</a:t>
            </a:r>
          </a:p>
          <a:p>
            <a:r>
              <a:rPr lang="en-US" b="1" dirty="0" smtClean="0">
                <a:solidFill>
                  <a:srgbClr val="663300"/>
                </a:solidFill>
              </a:rPr>
              <a:t>Soy Beans</a:t>
            </a:r>
          </a:p>
          <a:p>
            <a:r>
              <a:rPr lang="en-US" b="1" dirty="0" smtClean="0">
                <a:solidFill>
                  <a:srgbClr val="663300"/>
                </a:solidFill>
              </a:rPr>
              <a:t>Tofu</a:t>
            </a:r>
          </a:p>
          <a:p>
            <a:r>
              <a:rPr lang="en-US" b="1" dirty="0" smtClean="0"/>
              <a:t>Wax Beans</a:t>
            </a:r>
          </a:p>
          <a:p>
            <a:r>
              <a:rPr lang="en-US" b="1" dirty="0" smtClean="0">
                <a:solidFill>
                  <a:srgbClr val="C00000"/>
                </a:solidFill>
              </a:rPr>
              <a:t>Sweet Potatoes</a:t>
            </a:r>
          </a:p>
          <a:p>
            <a:r>
              <a:rPr lang="en-US" b="1" dirty="0" smtClean="0"/>
              <a:t>Brussel Sprouts</a:t>
            </a:r>
          </a:p>
          <a:p>
            <a:r>
              <a:rPr lang="en-US" b="1" dirty="0" smtClean="0"/>
              <a:t>Mushrooms</a:t>
            </a:r>
            <a:endParaRPr lang="en-US" dirty="0"/>
          </a:p>
        </p:txBody>
      </p:sp>
      <p:sp>
        <p:nvSpPr>
          <p:cNvPr id="5" name="TextBox 4"/>
          <p:cNvSpPr txBox="1"/>
          <p:nvPr/>
        </p:nvSpPr>
        <p:spPr>
          <a:xfrm>
            <a:off x="8003179" y="2056686"/>
            <a:ext cx="2860765" cy="4524315"/>
          </a:xfrm>
          <a:prstGeom prst="rect">
            <a:avLst/>
          </a:prstGeom>
          <a:noFill/>
        </p:spPr>
        <p:txBody>
          <a:bodyPr wrap="square" rtlCol="0">
            <a:spAutoFit/>
          </a:bodyPr>
          <a:lstStyle/>
          <a:p>
            <a:r>
              <a:rPr lang="en-US" b="1" dirty="0" smtClean="0">
                <a:solidFill>
                  <a:schemeClr val="tx2"/>
                </a:solidFill>
              </a:rPr>
              <a:t>GROUP 3 LOW COST</a:t>
            </a:r>
          </a:p>
          <a:p>
            <a:r>
              <a:rPr lang="en-US" dirty="0"/>
              <a:t>Prep </a:t>
            </a:r>
            <a:r>
              <a:rPr lang="en-US" b="1" dirty="0" smtClean="0"/>
              <a:t>SIX</a:t>
            </a:r>
            <a:r>
              <a:rPr lang="en-US" dirty="0" smtClean="0"/>
              <a:t> to </a:t>
            </a:r>
            <a:r>
              <a:rPr lang="en-US" b="1" dirty="0" smtClean="0"/>
              <a:t>TEN</a:t>
            </a:r>
            <a:r>
              <a:rPr lang="en-US" dirty="0" smtClean="0"/>
              <a:t> </a:t>
            </a:r>
            <a:r>
              <a:rPr lang="en-US" dirty="0"/>
              <a:t>items daily</a:t>
            </a:r>
          </a:p>
          <a:p>
            <a:r>
              <a:rPr lang="en-US" b="1" dirty="0" smtClean="0">
                <a:solidFill>
                  <a:srgbClr val="006600"/>
                </a:solidFill>
                <a:latin typeface="Calibri" panose="020F0502020204030204" pitchFamily="34" charset="0"/>
                <a:ea typeface="Calibri" panose="020F0502020204030204" pitchFamily="34" charset="0"/>
                <a:cs typeface="Calibri" panose="020F0502020204030204" pitchFamily="34" charset="0"/>
              </a:rPr>
              <a:t>Kale</a:t>
            </a:r>
          </a:p>
          <a:p>
            <a:r>
              <a:rPr lang="en-US" b="1" dirty="0" smtClean="0">
                <a:solidFill>
                  <a:srgbClr val="FFC000"/>
                </a:solidFill>
                <a:latin typeface="Calibri" panose="020F0502020204030204" pitchFamily="34" charset="0"/>
                <a:ea typeface="Calibri" panose="020F0502020204030204" pitchFamily="34" charset="0"/>
                <a:cs typeface="Calibri" panose="020F0502020204030204" pitchFamily="34" charset="0"/>
              </a:rPr>
              <a:t>Corn</a:t>
            </a:r>
          </a:p>
          <a:p>
            <a:r>
              <a:rPr lang="en-US" b="1" dirty="0" smtClean="0">
                <a:solidFill>
                  <a:srgbClr val="663300"/>
                </a:solidFill>
                <a:latin typeface="Calibri" panose="020F0502020204030204" pitchFamily="34" charset="0"/>
                <a:ea typeface="Calibri" panose="020F0502020204030204" pitchFamily="34" charset="0"/>
                <a:cs typeface="Calibri" panose="020F0502020204030204" pitchFamily="34" charset="0"/>
              </a:rPr>
              <a:t>Lentil</a:t>
            </a:r>
          </a:p>
          <a:p>
            <a:r>
              <a:rPr lang="en-US"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Carrots</a:t>
            </a:r>
          </a:p>
          <a:p>
            <a:r>
              <a:rPr lang="en-US" b="1" dirty="0" smtClean="0">
                <a:solidFill>
                  <a:srgbClr val="006600"/>
                </a:solidFill>
                <a:latin typeface="Calibri" panose="020F0502020204030204" pitchFamily="34" charset="0"/>
                <a:ea typeface="Calibri" panose="020F0502020204030204" pitchFamily="34" charset="0"/>
                <a:cs typeface="Calibri" panose="020F0502020204030204" pitchFamily="34" charset="0"/>
              </a:rPr>
              <a:t>Romaine</a:t>
            </a:r>
          </a:p>
          <a:p>
            <a:r>
              <a:rPr lang="en-US" b="1" dirty="0" smtClean="0">
                <a:latin typeface="Calibri" panose="020F0502020204030204" pitchFamily="34" charset="0"/>
                <a:ea typeface="Calibri" panose="020F0502020204030204" pitchFamily="34" charset="0"/>
                <a:cs typeface="Calibri" panose="020F0502020204030204" pitchFamily="34" charset="0"/>
              </a:rPr>
              <a:t>Green Peas</a:t>
            </a:r>
          </a:p>
          <a:p>
            <a:r>
              <a:rPr lang="en-US" b="1" dirty="0" smtClean="0">
                <a:latin typeface="Calibri" panose="020F0502020204030204" pitchFamily="34" charset="0"/>
                <a:ea typeface="Calibri" panose="020F0502020204030204" pitchFamily="34" charset="0"/>
                <a:cs typeface="Calibri" panose="020F0502020204030204" pitchFamily="34" charset="0"/>
              </a:rPr>
              <a:t>Cucumbers</a:t>
            </a:r>
          </a:p>
          <a:p>
            <a:r>
              <a:rPr lang="en-US" b="1" dirty="0" smtClean="0">
                <a:solidFill>
                  <a:srgbClr val="FFC000"/>
                </a:solidFill>
                <a:latin typeface="Calibri" panose="020F0502020204030204" pitchFamily="34" charset="0"/>
                <a:ea typeface="Calibri" panose="020F0502020204030204" pitchFamily="34" charset="0"/>
                <a:cs typeface="Calibri" panose="020F0502020204030204" pitchFamily="34" charset="0"/>
              </a:rPr>
              <a:t>Jicama</a:t>
            </a:r>
          </a:p>
          <a:p>
            <a:r>
              <a:rPr lang="en-US" b="1" dirty="0" smtClean="0">
                <a:latin typeface="Calibri" panose="020F0502020204030204" pitchFamily="34" charset="0"/>
                <a:ea typeface="Calibri" panose="020F0502020204030204" pitchFamily="34" charset="0"/>
                <a:cs typeface="Calibri" panose="020F0502020204030204" pitchFamily="34" charset="0"/>
              </a:rPr>
              <a:t>Beets</a:t>
            </a:r>
          </a:p>
          <a:p>
            <a:r>
              <a:rPr lang="en-US" b="1" dirty="0" smtClean="0">
                <a:solidFill>
                  <a:srgbClr val="663300"/>
                </a:solidFill>
                <a:latin typeface="Calibri" panose="020F0502020204030204" pitchFamily="34" charset="0"/>
                <a:ea typeface="Calibri" panose="020F0502020204030204" pitchFamily="34" charset="0"/>
                <a:cs typeface="Calibri" panose="020F0502020204030204" pitchFamily="34" charset="0"/>
              </a:rPr>
              <a:t>Kidney Beans</a:t>
            </a:r>
          </a:p>
          <a:p>
            <a:r>
              <a:rPr lang="en-US" b="1" dirty="0" smtClean="0">
                <a:latin typeface="Calibri" panose="020F0502020204030204" pitchFamily="34" charset="0"/>
                <a:ea typeface="Calibri" panose="020F0502020204030204" pitchFamily="34" charset="0"/>
                <a:cs typeface="Calibri" panose="020F0502020204030204" pitchFamily="34" charset="0"/>
              </a:rPr>
              <a:t>Cabbage</a:t>
            </a:r>
          </a:p>
          <a:p>
            <a:r>
              <a:rPr lang="en-US" b="1" dirty="0" smtClean="0">
                <a:latin typeface="Calibri" panose="020F0502020204030204" pitchFamily="34" charset="0"/>
                <a:ea typeface="Calibri" panose="020F0502020204030204" pitchFamily="34" charset="0"/>
                <a:cs typeface="Calibri" panose="020F0502020204030204" pitchFamily="34" charset="0"/>
              </a:rPr>
              <a:t>Green Bells</a:t>
            </a:r>
          </a:p>
          <a:p>
            <a:r>
              <a:rPr lang="en-US" b="1" dirty="0" smtClean="0">
                <a:latin typeface="Calibri" panose="020F0502020204030204" pitchFamily="34" charset="0"/>
                <a:ea typeface="Calibri" panose="020F0502020204030204" pitchFamily="34" charset="0"/>
                <a:cs typeface="Calibri" panose="020F0502020204030204" pitchFamily="34" charset="0"/>
              </a:rPr>
              <a:t>Celery</a:t>
            </a:r>
          </a:p>
          <a:p>
            <a:r>
              <a:rPr lang="en-US" b="1" dirty="0" smtClean="0">
                <a:latin typeface="Calibri" panose="020F0502020204030204" pitchFamily="34" charset="0"/>
                <a:ea typeface="Calibri" panose="020F0502020204030204" pitchFamily="34" charset="0"/>
                <a:cs typeface="Calibri" panose="020F0502020204030204" pitchFamily="34" charset="0"/>
              </a:rPr>
              <a:t>Kohlrabi</a:t>
            </a:r>
            <a:endParaRPr lang="en-US" dirty="0"/>
          </a:p>
        </p:txBody>
      </p:sp>
      <p:sp>
        <p:nvSpPr>
          <p:cNvPr id="6" name="TextBox 5"/>
          <p:cNvSpPr txBox="1"/>
          <p:nvPr/>
        </p:nvSpPr>
        <p:spPr>
          <a:xfrm>
            <a:off x="735876" y="3183826"/>
            <a:ext cx="3026227" cy="3416320"/>
          </a:xfrm>
          <a:prstGeom prst="rect">
            <a:avLst/>
          </a:prstGeom>
          <a:noFill/>
        </p:spPr>
        <p:txBody>
          <a:bodyPr wrap="square" rtlCol="0">
            <a:spAutoFit/>
          </a:bodyPr>
          <a:lstStyle/>
          <a:p>
            <a:r>
              <a:rPr lang="en-US" b="1" dirty="0" smtClean="0">
                <a:solidFill>
                  <a:schemeClr val="tx2"/>
                </a:solidFill>
              </a:rPr>
              <a:t>GROUP 1 HIGH COST</a:t>
            </a:r>
          </a:p>
          <a:p>
            <a:r>
              <a:rPr lang="en-US" dirty="0" smtClean="0"/>
              <a:t>Prep </a:t>
            </a:r>
            <a:r>
              <a:rPr lang="en-US" b="1" dirty="0" smtClean="0"/>
              <a:t>TWO</a:t>
            </a:r>
            <a:r>
              <a:rPr lang="en-US" dirty="0" smtClean="0"/>
              <a:t> to </a:t>
            </a:r>
            <a:r>
              <a:rPr lang="en-US" b="1" dirty="0" smtClean="0"/>
              <a:t>FOUR</a:t>
            </a:r>
            <a:r>
              <a:rPr lang="en-US" dirty="0" smtClean="0"/>
              <a:t> items daily</a:t>
            </a:r>
          </a:p>
          <a:p>
            <a:r>
              <a:rPr lang="en-US" b="1" dirty="0" smtClean="0">
                <a:solidFill>
                  <a:srgbClr val="006600"/>
                </a:solidFill>
                <a:latin typeface="Calibri" panose="020F0502020204030204" pitchFamily="34" charset="0"/>
                <a:ea typeface="Calibri" panose="020F0502020204030204" pitchFamily="34" charset="0"/>
                <a:cs typeface="Calibri" panose="020F0502020204030204" pitchFamily="34" charset="0"/>
              </a:rPr>
              <a:t>Broccoli</a:t>
            </a:r>
            <a:endParaRPr lang="en-US" b="1" dirty="0" smtClean="0">
              <a:latin typeface="Calibri" panose="020F0502020204030204" pitchFamily="34" charset="0"/>
              <a:ea typeface="Calibri" panose="020F0502020204030204" pitchFamily="34" charset="0"/>
              <a:cs typeface="Calibri" panose="020F0502020204030204" pitchFamily="34" charset="0"/>
            </a:endParaRPr>
          </a:p>
          <a:p>
            <a:r>
              <a:rPr lang="en-US" b="1" dirty="0" smtClean="0">
                <a:latin typeface="Calibri" panose="020F0502020204030204" pitchFamily="34" charset="0"/>
                <a:ea typeface="Calibri" panose="020F0502020204030204" pitchFamily="34" charset="0"/>
                <a:cs typeface="Calibri" panose="020F0502020204030204" pitchFamily="34" charset="0"/>
              </a:rPr>
              <a:t>Artichoke</a:t>
            </a:r>
          </a:p>
          <a:p>
            <a:r>
              <a:rPr lang="en-US" b="1" dirty="0" smtClean="0">
                <a:solidFill>
                  <a:srgbClr val="006600"/>
                </a:solidFill>
                <a:latin typeface="Calibri" panose="020F0502020204030204" pitchFamily="34" charset="0"/>
                <a:ea typeface="Calibri" panose="020F0502020204030204" pitchFamily="34" charset="0"/>
                <a:cs typeface="Calibri" panose="020F0502020204030204" pitchFamily="34" charset="0"/>
              </a:rPr>
              <a:t>Spinach</a:t>
            </a:r>
            <a:endParaRPr lang="en-US" b="1" dirty="0" smtClean="0">
              <a:latin typeface="Calibri" panose="020F0502020204030204" pitchFamily="34" charset="0"/>
              <a:ea typeface="Calibri" panose="020F0502020204030204" pitchFamily="34" charset="0"/>
              <a:cs typeface="Calibri" panose="020F0502020204030204" pitchFamily="34" charset="0"/>
            </a:endParaRPr>
          </a:p>
          <a:p>
            <a:r>
              <a:rPr lang="en-US" b="1" dirty="0" smtClean="0">
                <a:latin typeface="Calibri" panose="020F0502020204030204" pitchFamily="34" charset="0"/>
                <a:ea typeface="Calibri" panose="020F0502020204030204" pitchFamily="34" charset="0"/>
                <a:cs typeface="Calibri" panose="020F0502020204030204" pitchFamily="34" charset="0"/>
              </a:rPr>
              <a:t>Asparagus </a:t>
            </a:r>
          </a:p>
          <a:p>
            <a:r>
              <a:rPr lang="en-US" b="1" dirty="0" smtClean="0">
                <a:latin typeface="Calibri" panose="020F0502020204030204" pitchFamily="34" charset="0"/>
                <a:ea typeface="Calibri" panose="020F0502020204030204" pitchFamily="34" charset="0"/>
                <a:cs typeface="Calibri" panose="020F0502020204030204" pitchFamily="34" charset="0"/>
              </a:rPr>
              <a:t>Zucchini</a:t>
            </a:r>
          </a:p>
          <a:p>
            <a:r>
              <a:rPr lang="en-US"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Red Bells</a:t>
            </a:r>
            <a:endParaRPr lang="en-US" b="1" dirty="0" smtClean="0">
              <a:latin typeface="Calibri" panose="020F0502020204030204" pitchFamily="34" charset="0"/>
              <a:ea typeface="Calibri" panose="020F0502020204030204" pitchFamily="34" charset="0"/>
              <a:cs typeface="Calibri" panose="020F0502020204030204" pitchFamily="34" charset="0"/>
            </a:endParaRPr>
          </a:p>
          <a:p>
            <a:r>
              <a:rPr lang="en-US" b="1" dirty="0" smtClean="0">
                <a:latin typeface="Calibri" panose="020F0502020204030204" pitchFamily="34" charset="0"/>
                <a:ea typeface="Calibri" panose="020F0502020204030204" pitchFamily="34" charset="0"/>
                <a:cs typeface="Calibri" panose="020F0502020204030204" pitchFamily="34" charset="0"/>
              </a:rPr>
              <a:t>Avocado</a:t>
            </a:r>
          </a:p>
          <a:p>
            <a:r>
              <a:rPr lang="en-US" b="1" dirty="0" smtClean="0">
                <a:latin typeface="Calibri" panose="020F0502020204030204" pitchFamily="34" charset="0"/>
                <a:ea typeface="Calibri" panose="020F0502020204030204" pitchFamily="34" charset="0"/>
                <a:cs typeface="Calibri" panose="020F0502020204030204" pitchFamily="34" charset="0"/>
              </a:rPr>
              <a:t>Yellow Bells</a:t>
            </a:r>
          </a:p>
          <a:p>
            <a:r>
              <a:rPr lang="en-US" b="1" dirty="0" smtClean="0">
                <a:solidFill>
                  <a:srgbClr val="FFC000"/>
                </a:solidFill>
                <a:latin typeface="Calibri" panose="020F0502020204030204" pitchFamily="34" charset="0"/>
                <a:ea typeface="Calibri" panose="020F0502020204030204" pitchFamily="34" charset="0"/>
                <a:cs typeface="Calibri" panose="020F0502020204030204" pitchFamily="34" charset="0"/>
              </a:rPr>
              <a:t>Sugar </a:t>
            </a:r>
            <a:r>
              <a:rPr lang="en-US" b="1" dirty="0">
                <a:solidFill>
                  <a:srgbClr val="FFC000"/>
                </a:solidFill>
                <a:latin typeface="Calibri" panose="020F0502020204030204" pitchFamily="34" charset="0"/>
                <a:ea typeface="Calibri" panose="020F0502020204030204" pitchFamily="34" charset="0"/>
                <a:cs typeface="Calibri" panose="020F0502020204030204" pitchFamily="34" charset="0"/>
              </a:rPr>
              <a:t>Snap </a:t>
            </a:r>
            <a:r>
              <a:rPr lang="en-US" b="1" dirty="0" smtClean="0">
                <a:solidFill>
                  <a:srgbClr val="FFC000"/>
                </a:solidFill>
                <a:latin typeface="Calibri" panose="020F0502020204030204" pitchFamily="34" charset="0"/>
                <a:ea typeface="Calibri" panose="020F0502020204030204" pitchFamily="34" charset="0"/>
                <a:cs typeface="Calibri" panose="020F0502020204030204" pitchFamily="34" charset="0"/>
              </a:rPr>
              <a:t>Peas</a:t>
            </a:r>
            <a:endParaRPr lang="en-US" b="1" dirty="0" smtClean="0">
              <a:latin typeface="Calibri" panose="020F0502020204030204" pitchFamily="34" charset="0"/>
              <a:ea typeface="Calibri" panose="020F0502020204030204" pitchFamily="34" charset="0"/>
              <a:cs typeface="Calibri" panose="020F0502020204030204" pitchFamily="34" charset="0"/>
            </a:endParaRPr>
          </a:p>
          <a:p>
            <a:r>
              <a:rPr lang="en-US"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Cherry Tomatoes</a:t>
            </a:r>
            <a:endParaRPr lang="en-US" dirty="0"/>
          </a:p>
        </p:txBody>
      </p:sp>
    </p:spTree>
    <p:extLst>
      <p:ext uri="{BB962C8B-B14F-4D97-AF65-F5344CB8AC3E}">
        <p14:creationId xmlns:p14="http://schemas.microsoft.com/office/powerpoint/2010/main" val="423754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97882"/>
            <a:ext cx="11945257" cy="5160118"/>
          </a:xfrm>
        </p:spPr>
        <p:txBody>
          <a:bodyPr>
            <a:normAutofit/>
          </a:bodyPr>
          <a:lstStyle/>
          <a:p>
            <a:pPr marL="109728" indent="0">
              <a:buNone/>
            </a:pPr>
            <a:r>
              <a:rPr lang="en-US" sz="1400" dirty="0" smtClean="0"/>
              <a:t>Before </a:t>
            </a:r>
            <a:r>
              <a:rPr lang="en-US" sz="1400" dirty="0"/>
              <a:t>purchasing a self-service bar, ask yourself the following questions: </a:t>
            </a:r>
            <a:endParaRPr lang="en-US" sz="1400" dirty="0" smtClean="0"/>
          </a:p>
          <a:p>
            <a:pPr>
              <a:buClr>
                <a:schemeClr val="accent2">
                  <a:lumMod val="75000"/>
                </a:schemeClr>
              </a:buClr>
            </a:pPr>
            <a:r>
              <a:rPr lang="en-US" sz="1400" dirty="0" smtClean="0"/>
              <a:t>What </a:t>
            </a:r>
            <a:r>
              <a:rPr lang="en-US" sz="1400" dirty="0"/>
              <a:t>type of bar is it? </a:t>
            </a:r>
            <a:endParaRPr lang="en-US" sz="1400" dirty="0" smtClean="0"/>
          </a:p>
          <a:p>
            <a:pPr marL="745236" lvl="1" indent="-342900">
              <a:buFont typeface="+mj-lt"/>
              <a:buAutoNum type="arabicPeriod"/>
            </a:pPr>
            <a:r>
              <a:rPr lang="en-US" sz="1400" dirty="0" smtClean="0"/>
              <a:t>Is </a:t>
            </a:r>
            <a:r>
              <a:rPr lang="en-US" sz="1400" dirty="0"/>
              <a:t>it a salad bar? </a:t>
            </a:r>
            <a:endParaRPr lang="en-US" sz="1400" dirty="0" smtClean="0"/>
          </a:p>
          <a:p>
            <a:pPr marL="745236" lvl="1" indent="-342900">
              <a:buFont typeface="+mj-lt"/>
              <a:buAutoNum type="arabicPeriod"/>
            </a:pPr>
            <a:r>
              <a:rPr lang="en-US" sz="1400" dirty="0" smtClean="0"/>
              <a:t>Is </a:t>
            </a:r>
            <a:r>
              <a:rPr lang="en-US" sz="1400" dirty="0"/>
              <a:t>it a fruit and vegetable bar? </a:t>
            </a:r>
            <a:endParaRPr lang="en-US" sz="1400" dirty="0" smtClean="0"/>
          </a:p>
          <a:p>
            <a:pPr marL="745236" lvl="1" indent="-342900">
              <a:buFont typeface="+mj-lt"/>
              <a:buAutoNum type="arabicPeriod"/>
            </a:pPr>
            <a:r>
              <a:rPr lang="en-US" sz="1400" dirty="0" smtClean="0"/>
              <a:t>Is </a:t>
            </a:r>
            <a:r>
              <a:rPr lang="en-US" sz="1400" dirty="0"/>
              <a:t>it a toppings/fixings bar to finish off sandwiches, tacos, or other entrée choice? </a:t>
            </a:r>
            <a:endParaRPr lang="en-US" sz="1400" dirty="0" smtClean="0"/>
          </a:p>
          <a:p>
            <a:pPr>
              <a:buClr>
                <a:schemeClr val="accent2">
                  <a:lumMod val="75000"/>
                </a:schemeClr>
              </a:buClr>
              <a:buFont typeface="Arial" panose="020B0604020202020204" pitchFamily="34" charset="0"/>
              <a:buChar char="•"/>
            </a:pPr>
            <a:r>
              <a:rPr lang="en-US" sz="1400" dirty="0" smtClean="0"/>
              <a:t> </a:t>
            </a:r>
            <a:r>
              <a:rPr lang="en-US" sz="1400" dirty="0"/>
              <a:t>Where will you put it? </a:t>
            </a:r>
            <a:endParaRPr lang="en-US" sz="1400" dirty="0" smtClean="0"/>
          </a:p>
          <a:p>
            <a:pPr marL="745236" lvl="1" indent="-342900">
              <a:buFont typeface="+mj-lt"/>
              <a:buAutoNum type="arabicPeriod"/>
            </a:pPr>
            <a:r>
              <a:rPr lang="en-US" sz="1400" dirty="0" smtClean="0"/>
              <a:t>Will </a:t>
            </a:r>
            <a:r>
              <a:rPr lang="en-US" sz="1400" dirty="0"/>
              <a:t>it serve all lines? </a:t>
            </a:r>
            <a:endParaRPr lang="en-US" sz="1400" dirty="0" smtClean="0"/>
          </a:p>
          <a:p>
            <a:pPr marL="745236" lvl="1" indent="-342900">
              <a:buFont typeface="+mj-lt"/>
              <a:buAutoNum type="arabicPeriod"/>
            </a:pPr>
            <a:r>
              <a:rPr lang="en-US" sz="1400" dirty="0" smtClean="0"/>
              <a:t>Is </a:t>
            </a:r>
            <a:r>
              <a:rPr lang="en-US" sz="1400" dirty="0"/>
              <a:t>it part of the reimbursable meal and therefore in front of the point of sale? </a:t>
            </a:r>
            <a:endParaRPr lang="en-US" sz="1400" dirty="0" smtClean="0"/>
          </a:p>
          <a:p>
            <a:pPr marL="745236" lvl="1" indent="-342900">
              <a:buFont typeface="+mj-lt"/>
              <a:buAutoNum type="arabicPeriod"/>
            </a:pPr>
            <a:r>
              <a:rPr lang="en-US" sz="1400" dirty="0" smtClean="0"/>
              <a:t>Will </a:t>
            </a:r>
            <a:r>
              <a:rPr lang="en-US" sz="1400" dirty="0"/>
              <a:t>you need to fit it through a door when not serving? If so, is it easy to move? </a:t>
            </a:r>
            <a:endParaRPr lang="en-US" sz="1400" dirty="0" smtClean="0"/>
          </a:p>
          <a:p>
            <a:pPr marL="745236" lvl="1" indent="-342900">
              <a:buFont typeface="+mj-lt"/>
              <a:buAutoNum type="arabicPeriod"/>
            </a:pPr>
            <a:r>
              <a:rPr lang="en-US" sz="1400" dirty="0" smtClean="0"/>
              <a:t>How </a:t>
            </a:r>
            <a:r>
              <a:rPr lang="en-US" sz="1400" dirty="0"/>
              <a:t>much will it hold? o </a:t>
            </a:r>
            <a:endParaRPr lang="en-US" sz="1400" dirty="0" smtClean="0"/>
          </a:p>
          <a:p>
            <a:pPr marL="745236" lvl="1" indent="-342900">
              <a:buFont typeface="+mj-lt"/>
              <a:buAutoNum type="arabicPeriod"/>
            </a:pPr>
            <a:r>
              <a:rPr lang="en-US" sz="1400" dirty="0" smtClean="0"/>
              <a:t>Do </a:t>
            </a:r>
            <a:r>
              <a:rPr lang="en-US" sz="1400" dirty="0"/>
              <a:t>you have room for 4, 5, or 6 wells</a:t>
            </a:r>
            <a:r>
              <a:rPr lang="en-US" sz="1400" dirty="0" smtClean="0"/>
              <a:t>? </a:t>
            </a:r>
          </a:p>
          <a:p>
            <a:pPr marL="745236" lvl="1" indent="-342900">
              <a:buFont typeface="+mj-lt"/>
              <a:buAutoNum type="arabicPeriod"/>
            </a:pPr>
            <a:r>
              <a:rPr lang="en-US" sz="1400" dirty="0" smtClean="0"/>
              <a:t>Do </a:t>
            </a:r>
            <a:r>
              <a:rPr lang="en-US" sz="1400" dirty="0"/>
              <a:t>you need to order dividers so you can use smaller pans? </a:t>
            </a:r>
            <a:endParaRPr lang="en-US" sz="1400" dirty="0" smtClean="0"/>
          </a:p>
          <a:p>
            <a:pPr lvl="0">
              <a:buClr>
                <a:schemeClr val="accent2">
                  <a:lumMod val="75000"/>
                </a:schemeClr>
              </a:buClr>
              <a:buFont typeface="Arial" panose="020B0604020202020204" pitchFamily="34" charset="0"/>
              <a:buChar char="•"/>
            </a:pPr>
            <a:r>
              <a:rPr lang="en-US" sz="1400" dirty="0">
                <a:solidFill>
                  <a:srgbClr val="455F51"/>
                </a:solidFill>
              </a:rPr>
              <a:t> Where will you put it? </a:t>
            </a:r>
            <a:r>
              <a:rPr lang="en-US" sz="1400" dirty="0" smtClean="0">
                <a:solidFill>
                  <a:srgbClr val="455F51"/>
                </a:solidFill>
              </a:rPr>
              <a:t> Flow patterns? Ease of access?</a:t>
            </a:r>
          </a:p>
          <a:p>
            <a:pPr lvl="0">
              <a:buClr>
                <a:schemeClr val="accent2">
                  <a:lumMod val="75000"/>
                </a:schemeClr>
              </a:buClr>
              <a:buFont typeface="Arial" panose="020B0604020202020204" pitchFamily="34" charset="0"/>
              <a:buChar char="•"/>
            </a:pPr>
            <a:r>
              <a:rPr lang="en-US" sz="1400" dirty="0" smtClean="0"/>
              <a:t>How </a:t>
            </a:r>
            <a:r>
              <a:rPr lang="en-US" sz="1400" dirty="0"/>
              <a:t>easy is it to clean? </a:t>
            </a:r>
            <a:endParaRPr lang="en-US" sz="1400" dirty="0" smtClean="0"/>
          </a:p>
          <a:p>
            <a:pPr marL="745236" lvl="1" indent="-342900">
              <a:buClr>
                <a:schemeClr val="accent1">
                  <a:lumMod val="75000"/>
                </a:schemeClr>
              </a:buClr>
              <a:buFont typeface="+mj-lt"/>
              <a:buAutoNum type="arabicPeriod"/>
            </a:pPr>
            <a:r>
              <a:rPr lang="en-US" sz="1400" dirty="0" smtClean="0"/>
              <a:t>Do </a:t>
            </a:r>
            <a:r>
              <a:rPr lang="en-US" sz="1400" dirty="0"/>
              <a:t>the breath </a:t>
            </a:r>
            <a:r>
              <a:rPr lang="en-US" sz="1400" dirty="0" smtClean="0"/>
              <a:t>guards/sneeze guards </a:t>
            </a:r>
            <a:r>
              <a:rPr lang="en-US" sz="1400" dirty="0"/>
              <a:t>flip up? </a:t>
            </a:r>
            <a:endParaRPr lang="en-US" sz="1400" dirty="0" smtClean="0"/>
          </a:p>
          <a:p>
            <a:pPr marL="745236" lvl="1" indent="-342900">
              <a:buClr>
                <a:schemeClr val="accent1">
                  <a:lumMod val="75000"/>
                </a:schemeClr>
              </a:buClr>
              <a:buFont typeface="+mj-lt"/>
              <a:buAutoNum type="arabicPeriod"/>
            </a:pPr>
            <a:r>
              <a:rPr lang="en-US" sz="1400" dirty="0" smtClean="0"/>
              <a:t>Is </a:t>
            </a:r>
            <a:r>
              <a:rPr lang="en-US" sz="1400" dirty="0"/>
              <a:t>there a drain? </a:t>
            </a:r>
            <a:endParaRPr lang="en-US" sz="1400" dirty="0" smtClean="0"/>
          </a:p>
          <a:p>
            <a:pPr lvl="0">
              <a:buClr>
                <a:schemeClr val="accent2">
                  <a:lumMod val="75000"/>
                </a:schemeClr>
              </a:buClr>
              <a:buFont typeface="Arial" panose="020B0604020202020204" pitchFamily="34" charset="0"/>
              <a:buChar char="•"/>
            </a:pPr>
            <a:r>
              <a:rPr lang="en-US" sz="1400" dirty="0" smtClean="0"/>
              <a:t>Is </a:t>
            </a:r>
            <a:r>
              <a:rPr lang="en-US" sz="1400" dirty="0"/>
              <a:t>it refrigerated and/or lighted? </a:t>
            </a:r>
            <a:endParaRPr lang="en-US" sz="1400" dirty="0" smtClean="0"/>
          </a:p>
          <a:p>
            <a:pPr marL="745236" lvl="1" indent="-342900">
              <a:buClr>
                <a:schemeClr val="accent2">
                  <a:lumMod val="75000"/>
                </a:schemeClr>
              </a:buClr>
              <a:buFont typeface="+mj-lt"/>
              <a:buAutoNum type="arabicPeriod"/>
            </a:pPr>
            <a:r>
              <a:rPr lang="en-US" sz="1400" dirty="0" smtClean="0"/>
              <a:t>Do </a:t>
            </a:r>
            <a:r>
              <a:rPr lang="en-US" sz="1400" dirty="0"/>
              <a:t>you have electrical where you want to place and store the bar? </a:t>
            </a:r>
            <a:endParaRPr lang="en-US" sz="1400" dirty="0" smtClean="0"/>
          </a:p>
          <a:p>
            <a:pPr marL="745236" lvl="1" indent="-342900">
              <a:buClr>
                <a:schemeClr val="accent2">
                  <a:lumMod val="75000"/>
                </a:schemeClr>
              </a:buClr>
              <a:buFont typeface="+mj-lt"/>
              <a:buAutoNum type="arabicPeriod"/>
            </a:pPr>
            <a:r>
              <a:rPr lang="en-US" sz="1400" dirty="0" smtClean="0"/>
              <a:t>How </a:t>
            </a:r>
            <a:r>
              <a:rPr lang="en-US" sz="1400" dirty="0"/>
              <a:t>long is your food out? Can you use the food safety time and temperature rule? </a:t>
            </a:r>
          </a:p>
        </p:txBody>
      </p:sp>
      <p:sp>
        <p:nvSpPr>
          <p:cNvPr id="3" name="Title 2"/>
          <p:cNvSpPr>
            <a:spLocks noGrp="1"/>
          </p:cNvSpPr>
          <p:nvPr>
            <p:ph type="title"/>
          </p:nvPr>
        </p:nvSpPr>
        <p:spPr>
          <a:xfrm>
            <a:off x="0" y="489857"/>
            <a:ext cx="10972800" cy="1066800"/>
          </a:xfrm>
        </p:spPr>
        <p:txBody>
          <a:bodyPr/>
          <a:lstStyle/>
          <a:p>
            <a:r>
              <a:rPr lang="en-US" dirty="0"/>
              <a:t>CHOOSING THE RIGHT SELF-SERVICE BAR</a:t>
            </a:r>
          </a:p>
        </p:txBody>
      </p:sp>
      <p:pic>
        <p:nvPicPr>
          <p:cNvPr id="5" name="Picture 4"/>
          <p:cNvPicPr>
            <a:picLocks noChangeAspect="1"/>
          </p:cNvPicPr>
          <p:nvPr/>
        </p:nvPicPr>
        <p:blipFill>
          <a:blip r:embed="rId2"/>
          <a:stretch>
            <a:fillRect/>
          </a:stretch>
        </p:blipFill>
        <p:spPr>
          <a:xfrm>
            <a:off x="6707134" y="1697882"/>
            <a:ext cx="5238122" cy="3896200"/>
          </a:xfrm>
          <a:prstGeom prst="rect">
            <a:avLst/>
          </a:prstGeom>
        </p:spPr>
      </p:pic>
    </p:spTree>
    <p:extLst>
      <p:ext uri="{BB962C8B-B14F-4D97-AF65-F5344CB8AC3E}">
        <p14:creationId xmlns:p14="http://schemas.microsoft.com/office/powerpoint/2010/main" val="41895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227" y="1045031"/>
            <a:ext cx="11625943" cy="5812969"/>
          </a:xfrm>
        </p:spPr>
        <p:txBody>
          <a:bodyPr>
            <a:normAutofit/>
          </a:bodyPr>
          <a:lstStyle/>
          <a:p>
            <a:r>
              <a:rPr lang="en-US" sz="1400" dirty="0" smtClean="0"/>
              <a:t>Place </a:t>
            </a:r>
            <a:r>
              <a:rPr lang="en-US" sz="1400" dirty="0"/>
              <a:t>items on both sides so no student has to reach over. </a:t>
            </a:r>
            <a:endParaRPr lang="en-US" sz="1400" dirty="0" smtClean="0"/>
          </a:p>
          <a:p>
            <a:r>
              <a:rPr lang="en-US" sz="1400" dirty="0" smtClean="0"/>
              <a:t>Use </a:t>
            </a:r>
            <a:r>
              <a:rPr lang="en-US" sz="1400" dirty="0"/>
              <a:t>attractive pans, utensils, and labels. </a:t>
            </a:r>
            <a:r>
              <a:rPr lang="en-US" sz="1400" dirty="0" smtClean="0"/>
              <a:t> </a:t>
            </a:r>
          </a:p>
          <a:p>
            <a:r>
              <a:rPr lang="en-US" sz="1400" dirty="0" smtClean="0"/>
              <a:t>Use </a:t>
            </a:r>
            <a:r>
              <a:rPr lang="en-US" sz="1400" dirty="0"/>
              <a:t>a ½ size 2-inch deep plastic cold food pans or metal steam table pans so serving utensils do not fall go into the food. </a:t>
            </a:r>
            <a:endParaRPr lang="en-US" sz="1400" dirty="0" smtClean="0"/>
          </a:p>
          <a:p>
            <a:r>
              <a:rPr lang="en-US" sz="1400" dirty="0" smtClean="0"/>
              <a:t>Use </a:t>
            </a:r>
            <a:r>
              <a:rPr lang="en-US" sz="1400" dirty="0"/>
              <a:t>1/6 or 1/9 size hotel pans for items that are not used in great quantity, such as cilantro. </a:t>
            </a:r>
            <a:endParaRPr lang="en-US" sz="1400" dirty="0" smtClean="0"/>
          </a:p>
          <a:p>
            <a:r>
              <a:rPr lang="en-US" sz="1400" dirty="0" smtClean="0"/>
              <a:t>Use </a:t>
            </a:r>
            <a:r>
              <a:rPr lang="en-US" sz="1400" dirty="0"/>
              <a:t>full size 6-inch deep hotel pans only for items that do not need utensils, such as bananas or a wrapped product</a:t>
            </a:r>
            <a:r>
              <a:rPr lang="en-US" sz="1400" dirty="0" smtClean="0"/>
              <a:t>.</a:t>
            </a:r>
          </a:p>
          <a:p>
            <a:r>
              <a:rPr lang="en-US" sz="1400" dirty="0" smtClean="0"/>
              <a:t>Use </a:t>
            </a:r>
            <a:r>
              <a:rPr lang="en-US" sz="1400" dirty="0"/>
              <a:t>empty pans or pan covers to cover empty spaces. Empty pans are great for holding tongs. Or you can use the empty space to repeat an item that takes longer to self-serve. </a:t>
            </a:r>
            <a:endParaRPr lang="en-US" sz="1400" dirty="0" smtClean="0"/>
          </a:p>
          <a:p>
            <a:r>
              <a:rPr lang="en-US" sz="1400" dirty="0" smtClean="0"/>
              <a:t>Change </a:t>
            </a:r>
            <a:r>
              <a:rPr lang="en-US" sz="1400" dirty="0"/>
              <a:t>out serving utensil with a clean utensil each lunch period or, if continuous service, every half hour. </a:t>
            </a:r>
            <a:endParaRPr lang="en-US" sz="1400" dirty="0" smtClean="0"/>
          </a:p>
          <a:p>
            <a:r>
              <a:rPr lang="en-US" sz="1400" dirty="0" smtClean="0"/>
              <a:t>Change </a:t>
            </a:r>
            <a:r>
              <a:rPr lang="en-US" sz="1400" dirty="0"/>
              <a:t>out containers as needed. Avoid adding food on the line from a can or a bag. </a:t>
            </a:r>
            <a:endParaRPr lang="en-US" sz="1400" dirty="0" smtClean="0"/>
          </a:p>
          <a:p>
            <a:r>
              <a:rPr lang="en-US" sz="1400" dirty="0" smtClean="0"/>
              <a:t>When </a:t>
            </a:r>
            <a:r>
              <a:rPr lang="en-US" sz="1400" dirty="0"/>
              <a:t>only a little product is left, bring it back to kitchen, place in the smallest container needed and refrigerate. Save in case you need it for the last line</a:t>
            </a:r>
            <a:r>
              <a:rPr lang="en-US" sz="1400" dirty="0" smtClean="0"/>
              <a:t>.</a:t>
            </a:r>
          </a:p>
          <a:p>
            <a:r>
              <a:rPr lang="en-US" sz="1400" dirty="0" smtClean="0"/>
              <a:t>Dispose </a:t>
            </a:r>
            <a:r>
              <a:rPr lang="en-US" sz="1400" dirty="0"/>
              <a:t>of any cut or peeled fruits and vegetables, including canned, used on serving line at the end of the total serving time. To minimize waste, use smaller containers and replenish as needed to reduce the amount that needs to be discarded. </a:t>
            </a:r>
            <a:endParaRPr lang="en-US" sz="1400" dirty="0" smtClean="0"/>
          </a:p>
          <a:p>
            <a:r>
              <a:rPr lang="en-US" sz="1400" dirty="0" smtClean="0"/>
              <a:t>Squeeze </a:t>
            </a:r>
            <a:r>
              <a:rPr lang="en-US" sz="1400" dirty="0"/>
              <a:t>bottles of salad dressing are easier for children than. They do not need to placed under the breath guard. Fill only ⅓ to ½ full so you can have more bottles without wasting product. Dispose of product daily. </a:t>
            </a:r>
            <a:endParaRPr lang="en-US" sz="1400" dirty="0" smtClean="0"/>
          </a:p>
          <a:p>
            <a:r>
              <a:rPr lang="en-US" sz="1400" dirty="0" smtClean="0"/>
              <a:t>Follow </a:t>
            </a:r>
            <a:r>
              <a:rPr lang="en-US" sz="1400" dirty="0"/>
              <a:t>the food safety guidelines for commercial bottled sauces or cryovac bags, such as hot sauce, ketchup, or dressings. </a:t>
            </a:r>
            <a:endParaRPr lang="en-US" sz="1400" dirty="0" smtClean="0"/>
          </a:p>
          <a:p>
            <a:r>
              <a:rPr lang="en-US" sz="1400" dirty="0" smtClean="0"/>
              <a:t>During </a:t>
            </a:r>
            <a:r>
              <a:rPr lang="en-US" sz="1400" dirty="0"/>
              <a:t>service, do not use any cleaning sprays. Wipe up only with an approved cleaner or quat. </a:t>
            </a:r>
            <a:endParaRPr lang="en-US" sz="1400" dirty="0" smtClean="0"/>
          </a:p>
          <a:p>
            <a:r>
              <a:rPr lang="en-US" sz="1400" dirty="0" smtClean="0"/>
              <a:t>During </a:t>
            </a:r>
            <a:r>
              <a:rPr lang="en-US" sz="1400" dirty="0"/>
              <a:t>break in service, roll out a cart with fresh product and utensils on top, a bucket for scraps, and cleaning buckets on bottom of cart</a:t>
            </a:r>
            <a:r>
              <a:rPr lang="en-US" sz="1400" dirty="0" smtClean="0"/>
              <a:t>.</a:t>
            </a:r>
          </a:p>
          <a:p>
            <a:r>
              <a:rPr lang="en-US" sz="1400" dirty="0" smtClean="0"/>
              <a:t>Immediately </a:t>
            </a:r>
            <a:r>
              <a:rPr lang="en-US" sz="1400" dirty="0"/>
              <a:t>remove a container or utensil that has been contaminated. Introduce </a:t>
            </a:r>
            <a:r>
              <a:rPr lang="en-US" sz="1400" dirty="0" smtClean="0"/>
              <a:t>the subject of the presentation.</a:t>
            </a:r>
          </a:p>
          <a:p>
            <a:r>
              <a:rPr lang="en-US" sz="1400" dirty="0"/>
              <a:t>Determine the rules for self-service. How much or how many? Will it be unlimited?</a:t>
            </a:r>
          </a:p>
          <a:p>
            <a:r>
              <a:rPr lang="en-US" sz="1400" dirty="0"/>
              <a:t>Give good instructions to students on how to go through the line.  Ask cafeteria monitors to assist children as needed.</a:t>
            </a:r>
          </a:p>
          <a:p>
            <a:r>
              <a:rPr lang="en-US" sz="1400" dirty="0"/>
              <a:t>Observe the students’ use of utensils. Make sure utensils are easy to use. Example: A spaghetti server is great for carrots. When students use tongs, the carrots are likely to spring out and onto the floor. Place items on both sides so no student has to reach over. </a:t>
            </a:r>
          </a:p>
          <a:p>
            <a:endParaRPr lang="en-US" sz="1400" dirty="0" smtClean="0"/>
          </a:p>
        </p:txBody>
      </p:sp>
      <p:sp>
        <p:nvSpPr>
          <p:cNvPr id="2" name="Title 1"/>
          <p:cNvSpPr>
            <a:spLocks noGrp="1"/>
          </p:cNvSpPr>
          <p:nvPr>
            <p:ph type="title"/>
          </p:nvPr>
        </p:nvSpPr>
        <p:spPr>
          <a:xfrm>
            <a:off x="0" y="475345"/>
            <a:ext cx="8011886" cy="569686"/>
          </a:xfrm>
        </p:spPr>
        <p:txBody>
          <a:bodyPr>
            <a:noAutofit/>
          </a:bodyPr>
          <a:lstStyle/>
          <a:p>
            <a:r>
              <a:rPr lang="en-US" sz="2000" b="1" dirty="0" smtClean="0"/>
              <a:t>Self Service </a:t>
            </a:r>
            <a:r>
              <a:rPr lang="en-US" sz="2000" b="1" dirty="0"/>
              <a:t>Bar </a:t>
            </a:r>
            <a:r>
              <a:rPr lang="en-US" sz="2000" b="1" dirty="0" smtClean="0"/>
              <a:t>Tips: </a:t>
            </a:r>
            <a:r>
              <a:rPr lang="en-US" sz="2000" dirty="0"/>
              <a:t>SETTING </a:t>
            </a:r>
            <a:r>
              <a:rPr lang="en-US" sz="2000" dirty="0" smtClean="0"/>
              <a:t>UP &amp; </a:t>
            </a:r>
            <a:r>
              <a:rPr lang="en-US" sz="2000" dirty="0"/>
              <a:t>MONITORING AND OBSERVING</a:t>
            </a:r>
            <a:r>
              <a:rPr lang="en-US" sz="2000" dirty="0" smtClean="0"/>
              <a:t> </a:t>
            </a:r>
            <a:endParaRPr lang="en-US" sz="2000" dirty="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0E729DFB-A354-4A53-90ED-A5E4DBF7F098}" vid="{C2575166-F98A-4472-938F-31D88236547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1887</Words>
  <Application>Microsoft Office PowerPoint</Application>
  <PresentationFormat>Widescreen</PresentationFormat>
  <Paragraphs>165</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Georgia</vt:lpstr>
      <vt:lpstr>Wingdings</vt:lpstr>
      <vt:lpstr>Wingdings 2</vt:lpstr>
      <vt:lpstr>Training presentation</vt:lpstr>
      <vt:lpstr>Salad Bar 101</vt:lpstr>
      <vt:lpstr>No two salad bars are alike!</vt:lpstr>
      <vt:lpstr>Vegetable Sub-Groups for School Nutrition Programs</vt:lpstr>
      <vt:lpstr>PowerPoint Presentation</vt:lpstr>
      <vt:lpstr>Approximating Daily Costs for Salad Bar Items</vt:lpstr>
      <vt:lpstr>PowerPoint Presentation</vt:lpstr>
      <vt:lpstr>Weekly Salad Bar Items Master Prep List (6 foot bar) *Staff be sure to prep 2 red/orange and 2 Dark Green items daily. Follow estimated quantities chart when prepping items, creating back up amounts and making side salads. </vt:lpstr>
      <vt:lpstr>CHOOSING THE RIGHT SELF-SERVICE BAR</vt:lpstr>
      <vt:lpstr>Self Service Bar Tips: SETTING UP &amp; MONITORING AND OBSERVING </vt:lpstr>
      <vt:lpstr>Add local to your salad bar.</vt:lpstr>
      <vt:lpstr>Tools and Systems that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2016-06-22T14:49:09Z</dcterms:created>
  <dcterms:modified xsi:type="dcterms:W3CDTF">2016-06-22T20:25:51Z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