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57" r:id="rId3"/>
    <p:sldId id="258" r:id="rId4"/>
    <p:sldId id="273" r:id="rId5"/>
    <p:sldId id="259" r:id="rId6"/>
    <p:sldId id="276" r:id="rId7"/>
    <p:sldId id="260" r:id="rId8"/>
    <p:sldId id="261" r:id="rId9"/>
    <p:sldId id="275" r:id="rId10"/>
    <p:sldId id="262" r:id="rId11"/>
    <p:sldId id="263" r:id="rId12"/>
    <p:sldId id="264" r:id="rId13"/>
    <p:sldId id="269" r:id="rId14"/>
    <p:sldId id="266" r:id="rId15"/>
    <p:sldId id="267" r:id="rId16"/>
    <p:sldId id="268"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06" autoAdjust="0"/>
    <p:restoredTop sz="85220" autoAdjust="0"/>
  </p:normalViewPr>
  <p:slideViewPr>
    <p:cSldViewPr snapToGrid="0" snapToObjects="1">
      <p:cViewPr>
        <p:scale>
          <a:sx n="76" d="100"/>
          <a:sy n="76" d="100"/>
        </p:scale>
        <p:origin x="-192" y="-5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30BE07-9FD1-A34F-8C97-B48F151D467F}" type="datetimeFigureOut">
              <a:rPr lang="en-US" smtClean="0"/>
              <a:t>7/19/16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DD035F-7356-0B48-8A2F-00C14E9CBA6A}" type="slidenum">
              <a:rPr lang="en-US" smtClean="0"/>
              <a:t>‹#›</a:t>
            </a:fld>
            <a:endParaRPr lang="en-US"/>
          </a:p>
        </p:txBody>
      </p:sp>
    </p:spTree>
    <p:extLst>
      <p:ext uri="{BB962C8B-B14F-4D97-AF65-F5344CB8AC3E}">
        <p14:creationId xmlns:p14="http://schemas.microsoft.com/office/powerpoint/2010/main" val="3646260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0B61C5-CBCF-6A45-A0B5-61032AE071CD}" type="datetimeFigureOut">
              <a:rPr lang="en-US" smtClean="0"/>
              <a:t>7/19/16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1BA01A-50C8-8944-B1B6-B63DCCA93D1B}" type="slidenum">
              <a:rPr lang="en-US" smtClean="0"/>
              <a:t>‹#›</a:t>
            </a:fld>
            <a:endParaRPr lang="en-US"/>
          </a:p>
        </p:txBody>
      </p:sp>
    </p:spTree>
    <p:extLst>
      <p:ext uri="{BB962C8B-B14F-4D97-AF65-F5344CB8AC3E}">
        <p14:creationId xmlns:p14="http://schemas.microsoft.com/office/powerpoint/2010/main" val="27984079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1BA01A-50C8-8944-B1B6-B63DCCA93D1B}" type="slidenum">
              <a:rPr lang="en-US" smtClean="0"/>
              <a:t>1</a:t>
            </a:fld>
            <a:endParaRPr lang="en-US"/>
          </a:p>
        </p:txBody>
      </p:sp>
    </p:spTree>
    <p:extLst>
      <p:ext uri="{BB962C8B-B14F-4D97-AF65-F5344CB8AC3E}">
        <p14:creationId xmlns:p14="http://schemas.microsoft.com/office/powerpoint/2010/main" val="523654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1BA01A-50C8-8944-B1B6-B63DCCA93D1B}" type="slidenum">
              <a:rPr lang="en-US" smtClean="0"/>
              <a:t>10</a:t>
            </a:fld>
            <a:endParaRPr lang="en-US"/>
          </a:p>
        </p:txBody>
      </p:sp>
    </p:spTree>
    <p:extLst>
      <p:ext uri="{BB962C8B-B14F-4D97-AF65-F5344CB8AC3E}">
        <p14:creationId xmlns:p14="http://schemas.microsoft.com/office/powerpoint/2010/main" val="3540278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Cinnamon apples – combine lemon juice and sliced apples, then</a:t>
            </a:r>
            <a:r>
              <a:rPr lang="en-US" baseline="0" dirty="0" smtClean="0"/>
              <a:t> add cinnamon and a small amount of sugar.</a:t>
            </a:r>
          </a:p>
          <a:p>
            <a:r>
              <a:rPr lang="en-US" baseline="0" dirty="0" smtClean="0"/>
              <a:t>Ham and cheese apple wraps  - slice apples, cut cheddar, cut a small amount of deli ham and wrap it over the apple and cheese.</a:t>
            </a:r>
            <a:endParaRPr lang="en-US" dirty="0"/>
          </a:p>
        </p:txBody>
      </p:sp>
      <p:sp>
        <p:nvSpPr>
          <p:cNvPr id="4" name="Slide Number Placeholder 3"/>
          <p:cNvSpPr>
            <a:spLocks noGrp="1"/>
          </p:cNvSpPr>
          <p:nvPr>
            <p:ph type="sldNum" sz="quarter" idx="10"/>
          </p:nvPr>
        </p:nvSpPr>
        <p:spPr/>
        <p:txBody>
          <a:bodyPr/>
          <a:lstStyle/>
          <a:p>
            <a:fld id="{921BA01A-50C8-8944-B1B6-B63DCCA93D1B}" type="slidenum">
              <a:rPr lang="en-US" smtClean="0"/>
              <a:t>11</a:t>
            </a:fld>
            <a:endParaRPr lang="en-US"/>
          </a:p>
        </p:txBody>
      </p:sp>
    </p:spTree>
    <p:extLst>
      <p:ext uri="{BB962C8B-B14F-4D97-AF65-F5344CB8AC3E}">
        <p14:creationId xmlns:p14="http://schemas.microsoft.com/office/powerpoint/2010/main" val="3336017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1BA01A-50C8-8944-B1B6-B63DCCA93D1B}" type="slidenum">
              <a:rPr lang="en-US" smtClean="0"/>
              <a:t>12</a:t>
            </a:fld>
            <a:endParaRPr lang="en-US"/>
          </a:p>
        </p:txBody>
      </p:sp>
    </p:spTree>
    <p:extLst>
      <p:ext uri="{BB962C8B-B14F-4D97-AF65-F5344CB8AC3E}">
        <p14:creationId xmlns:p14="http://schemas.microsoft.com/office/powerpoint/2010/main" val="1847212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1BA01A-50C8-8944-B1B6-B63DCCA93D1B}" type="slidenum">
              <a:rPr lang="en-US" smtClean="0"/>
              <a:t>13</a:t>
            </a:fld>
            <a:endParaRPr lang="en-US"/>
          </a:p>
        </p:txBody>
      </p:sp>
    </p:spTree>
    <p:extLst>
      <p:ext uri="{BB962C8B-B14F-4D97-AF65-F5344CB8AC3E}">
        <p14:creationId xmlns:p14="http://schemas.microsoft.com/office/powerpoint/2010/main" val="2183662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1BA01A-50C8-8944-B1B6-B63DCCA93D1B}" type="slidenum">
              <a:rPr lang="en-US" smtClean="0"/>
              <a:t>14</a:t>
            </a:fld>
            <a:endParaRPr lang="en-US"/>
          </a:p>
        </p:txBody>
      </p:sp>
    </p:spTree>
    <p:extLst>
      <p:ext uri="{BB962C8B-B14F-4D97-AF65-F5344CB8AC3E}">
        <p14:creationId xmlns:p14="http://schemas.microsoft.com/office/powerpoint/2010/main" val="3269575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1BA01A-50C8-8944-B1B6-B63DCCA93D1B}" type="slidenum">
              <a:rPr lang="en-US" smtClean="0"/>
              <a:t>15</a:t>
            </a:fld>
            <a:endParaRPr lang="en-US"/>
          </a:p>
        </p:txBody>
      </p:sp>
    </p:spTree>
    <p:extLst>
      <p:ext uri="{BB962C8B-B14F-4D97-AF65-F5344CB8AC3E}">
        <p14:creationId xmlns:p14="http://schemas.microsoft.com/office/powerpoint/2010/main" val="2370314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1BA01A-50C8-8944-B1B6-B63DCCA93D1B}" type="slidenum">
              <a:rPr lang="en-US" smtClean="0"/>
              <a:t>16</a:t>
            </a:fld>
            <a:endParaRPr lang="en-US"/>
          </a:p>
        </p:txBody>
      </p:sp>
    </p:spTree>
    <p:extLst>
      <p:ext uri="{BB962C8B-B14F-4D97-AF65-F5344CB8AC3E}">
        <p14:creationId xmlns:p14="http://schemas.microsoft.com/office/powerpoint/2010/main" val="985067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1BA01A-50C8-8944-B1B6-B63DCCA93D1B}" type="slidenum">
              <a:rPr lang="en-US" smtClean="0"/>
              <a:t>17</a:t>
            </a:fld>
            <a:endParaRPr lang="en-US"/>
          </a:p>
        </p:txBody>
      </p:sp>
    </p:spTree>
    <p:extLst>
      <p:ext uri="{BB962C8B-B14F-4D97-AF65-F5344CB8AC3E}">
        <p14:creationId xmlns:p14="http://schemas.microsoft.com/office/powerpoint/2010/main" val="3910346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1BA01A-50C8-8944-B1B6-B63DCCA93D1B}" type="slidenum">
              <a:rPr lang="en-US" smtClean="0"/>
              <a:t>2</a:t>
            </a:fld>
            <a:endParaRPr lang="en-US"/>
          </a:p>
        </p:txBody>
      </p:sp>
    </p:spTree>
    <p:extLst>
      <p:ext uri="{BB962C8B-B14F-4D97-AF65-F5344CB8AC3E}">
        <p14:creationId xmlns:p14="http://schemas.microsoft.com/office/powerpoint/2010/main" val="1894633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Join students of all ages, along with individuals across the Midwest, in celebrating National Farm to School Month by crunching into locally grown apples at NOON on Thursday, October </a:t>
            </a:r>
            <a:r>
              <a:rPr lang="en-US" sz="1200" kern="1200" dirty="0" smtClean="0">
                <a:solidFill>
                  <a:schemeClr val="tx1"/>
                </a:solidFill>
                <a:latin typeface="+mn-lt"/>
                <a:ea typeface="+mn-ea"/>
                <a:cs typeface="+mn-cs"/>
              </a:rPr>
              <a:t>13, 2016.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collective crunch encourages healthy eating and supports farm to school and other local food purchasing initiatives throughout the region. It’s also a fun way to connect food and nutrition to all kinds of classroom curricula – from science to art! The Great Apple Crunch provides your school, district, county or organization the framework to host a successful local food promotion event this October.</a:t>
            </a:r>
            <a:endParaRPr lang="en-US" dirty="0"/>
          </a:p>
        </p:txBody>
      </p:sp>
      <p:sp>
        <p:nvSpPr>
          <p:cNvPr id="4" name="Slide Number Placeholder 3"/>
          <p:cNvSpPr>
            <a:spLocks noGrp="1"/>
          </p:cNvSpPr>
          <p:nvPr>
            <p:ph type="sldNum" sz="quarter" idx="10"/>
          </p:nvPr>
        </p:nvSpPr>
        <p:spPr/>
        <p:txBody>
          <a:bodyPr/>
          <a:lstStyle/>
          <a:p>
            <a:fld id="{921BA01A-50C8-8944-B1B6-B63DCCA93D1B}" type="slidenum">
              <a:rPr lang="en-US" smtClean="0"/>
              <a:t>3</a:t>
            </a:fld>
            <a:endParaRPr lang="en-US"/>
          </a:p>
        </p:txBody>
      </p:sp>
    </p:spTree>
    <p:extLst>
      <p:ext uri="{BB962C8B-B14F-4D97-AF65-F5344CB8AC3E}">
        <p14:creationId xmlns:p14="http://schemas.microsoft.com/office/powerpoint/2010/main" val="2102866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add you all to our mailing list (feel free to unsubscribe), keep in touch about the crunch and other events, plus crunch 2016</a:t>
            </a:r>
            <a:endParaRPr lang="en-US" dirty="0"/>
          </a:p>
        </p:txBody>
      </p:sp>
      <p:sp>
        <p:nvSpPr>
          <p:cNvPr id="4" name="Slide Number Placeholder 3"/>
          <p:cNvSpPr>
            <a:spLocks noGrp="1"/>
          </p:cNvSpPr>
          <p:nvPr>
            <p:ph type="sldNum" sz="quarter" idx="10"/>
          </p:nvPr>
        </p:nvSpPr>
        <p:spPr/>
        <p:txBody>
          <a:bodyPr/>
          <a:lstStyle/>
          <a:p>
            <a:fld id="{921BA01A-50C8-8944-B1B6-B63DCCA93D1B}" type="slidenum">
              <a:rPr lang="en-US" smtClean="0"/>
              <a:t>4</a:t>
            </a:fld>
            <a:endParaRPr lang="en-US"/>
          </a:p>
        </p:txBody>
      </p:sp>
    </p:spTree>
    <p:extLst>
      <p:ext uri="{BB962C8B-B14F-4D97-AF65-F5344CB8AC3E}">
        <p14:creationId xmlns:p14="http://schemas.microsoft.com/office/powerpoint/2010/main" val="2285216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1BA01A-50C8-8944-B1B6-B63DCCA93D1B}" type="slidenum">
              <a:rPr lang="en-US" smtClean="0"/>
              <a:t>5</a:t>
            </a:fld>
            <a:endParaRPr lang="en-US"/>
          </a:p>
        </p:txBody>
      </p:sp>
    </p:spTree>
    <p:extLst>
      <p:ext uri="{BB962C8B-B14F-4D97-AF65-F5344CB8AC3E}">
        <p14:creationId xmlns:p14="http://schemas.microsoft.com/office/powerpoint/2010/main" val="891181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1BA01A-50C8-8944-B1B6-B63DCCA93D1B}" type="slidenum">
              <a:rPr lang="en-US" smtClean="0"/>
              <a:t>6</a:t>
            </a:fld>
            <a:endParaRPr lang="en-US"/>
          </a:p>
        </p:txBody>
      </p:sp>
    </p:spTree>
    <p:extLst>
      <p:ext uri="{BB962C8B-B14F-4D97-AF65-F5344CB8AC3E}">
        <p14:creationId xmlns:p14="http://schemas.microsoft.com/office/powerpoint/2010/main" val="1940469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1BA01A-50C8-8944-B1B6-B63DCCA93D1B}" type="slidenum">
              <a:rPr lang="en-US" smtClean="0"/>
              <a:t>7</a:t>
            </a:fld>
            <a:endParaRPr lang="en-US"/>
          </a:p>
        </p:txBody>
      </p:sp>
    </p:spTree>
    <p:extLst>
      <p:ext uri="{BB962C8B-B14F-4D97-AF65-F5344CB8AC3E}">
        <p14:creationId xmlns:p14="http://schemas.microsoft.com/office/powerpoint/2010/main" val="2519116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website</a:t>
            </a:r>
            <a:endParaRPr lang="en-US" dirty="0"/>
          </a:p>
        </p:txBody>
      </p:sp>
      <p:sp>
        <p:nvSpPr>
          <p:cNvPr id="4" name="Slide Number Placeholder 3"/>
          <p:cNvSpPr>
            <a:spLocks noGrp="1"/>
          </p:cNvSpPr>
          <p:nvPr>
            <p:ph type="sldNum" sz="quarter" idx="10"/>
          </p:nvPr>
        </p:nvSpPr>
        <p:spPr/>
        <p:txBody>
          <a:bodyPr/>
          <a:lstStyle/>
          <a:p>
            <a:fld id="{921BA01A-50C8-8944-B1B6-B63DCCA93D1B}" type="slidenum">
              <a:rPr lang="en-US" smtClean="0"/>
              <a:t>8</a:t>
            </a:fld>
            <a:endParaRPr lang="en-US"/>
          </a:p>
        </p:txBody>
      </p:sp>
    </p:spTree>
    <p:extLst>
      <p:ext uri="{BB962C8B-B14F-4D97-AF65-F5344CB8AC3E}">
        <p14:creationId xmlns:p14="http://schemas.microsoft.com/office/powerpoint/2010/main" val="2931163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BA01A-50C8-8944-B1B6-B63DCCA93D1B}" type="slidenum">
              <a:rPr lang="en-US" smtClean="0"/>
              <a:t>9</a:t>
            </a:fld>
            <a:endParaRPr lang="en-US"/>
          </a:p>
        </p:txBody>
      </p:sp>
    </p:spTree>
    <p:extLst>
      <p:ext uri="{BB962C8B-B14F-4D97-AF65-F5344CB8AC3E}">
        <p14:creationId xmlns:p14="http://schemas.microsoft.com/office/powerpoint/2010/main" val="2388300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7/19/16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7/19/16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7/19/16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7/19/16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7/19/16</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7/19/16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7/19/16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7/19/16</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7/19/16</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7/19/16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7/19/16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7/19/16</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7/19/16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7/19/16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7/19/16</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7/19/16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7/19/16</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eg"/><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11.jpg"/><Relationship Id="rId5" Type="http://schemas.openxmlformats.org/officeDocument/2006/relationships/image" Target="../media/image27.gif"/><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12.jpg"/><Relationship Id="rId5" Type="http://schemas.openxmlformats.org/officeDocument/2006/relationships/image" Target="../media/image29.png"/><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8.jpeg"/><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1515" y="4624667"/>
            <a:ext cx="4177685" cy="937931"/>
          </a:xfrm>
        </p:spPr>
        <p:txBody>
          <a:bodyPr>
            <a:normAutofit fontScale="90000"/>
          </a:bodyPr>
          <a:lstStyle/>
          <a:p>
            <a:r>
              <a:rPr lang="en-US" dirty="0" smtClean="0"/>
              <a:t>Great Apple Crunch</a:t>
            </a:r>
            <a:br>
              <a:rPr lang="en-US" dirty="0" smtClean="0"/>
            </a:br>
            <a:r>
              <a:rPr lang="en-US" dirty="0" smtClean="0"/>
              <a:t>October </a:t>
            </a:r>
            <a:r>
              <a:rPr lang="en-US" dirty="0" smtClean="0"/>
              <a:t>13</a:t>
            </a:r>
            <a:r>
              <a:rPr lang="en-US" dirty="0" smtClean="0"/>
              <a:t>, 2016 at noon!</a:t>
            </a:r>
            <a:endParaRPr lang="en-US" dirty="0"/>
          </a:p>
        </p:txBody>
      </p:sp>
      <p:sp>
        <p:nvSpPr>
          <p:cNvPr id="3" name="Subtitle 2"/>
          <p:cNvSpPr>
            <a:spLocks noGrp="1"/>
          </p:cNvSpPr>
          <p:nvPr>
            <p:ph type="subTitle" idx="1"/>
          </p:nvPr>
        </p:nvSpPr>
        <p:spPr>
          <a:xfrm>
            <a:off x="4661515" y="5562599"/>
            <a:ext cx="4177685" cy="922188"/>
          </a:xfrm>
        </p:spPr>
        <p:txBody>
          <a:bodyPr>
            <a:normAutofit/>
          </a:bodyPr>
          <a:lstStyle/>
          <a:p>
            <a:r>
              <a:rPr lang="en-US" dirty="0" smtClean="0">
                <a:solidFill>
                  <a:schemeClr val="tx1"/>
                </a:solidFill>
              </a:rPr>
              <a:t>Mini Training</a:t>
            </a:r>
            <a:r>
              <a:rPr lang="en-US" dirty="0" smtClean="0">
                <a:solidFill>
                  <a:schemeClr val="tx1"/>
                </a:solidFill>
              </a:rPr>
              <a:t> </a:t>
            </a:r>
            <a:r>
              <a:rPr lang="en-US" dirty="0" smtClean="0">
                <a:solidFill>
                  <a:schemeClr val="tx1"/>
                </a:solidFill>
              </a:rPr>
              <a:t>for School Professionals</a:t>
            </a:r>
          </a:p>
          <a:p>
            <a:r>
              <a:rPr lang="en-US" dirty="0" smtClean="0">
                <a:solidFill>
                  <a:schemeClr val="tx1"/>
                </a:solidFill>
              </a:rPr>
              <a:t>Hosted </a:t>
            </a:r>
            <a:r>
              <a:rPr lang="en-US" dirty="0" smtClean="0">
                <a:solidFill>
                  <a:schemeClr val="tx1"/>
                </a:solidFill>
              </a:rPr>
              <a:t>by the Illinois Farm to School Network</a:t>
            </a:r>
            <a:endParaRPr lang="en-US" dirty="0">
              <a:solidFill>
                <a:schemeClr val="tx1"/>
              </a:solidFill>
            </a:endParaRPr>
          </a:p>
        </p:txBody>
      </p:sp>
      <p:pic>
        <p:nvPicPr>
          <p:cNvPr id="4" name="Picture 3" descr="applecrunch1.jpg"/>
          <p:cNvPicPr>
            <a:picLocks noChangeAspect="1"/>
          </p:cNvPicPr>
          <p:nvPr/>
        </p:nvPicPr>
        <p:blipFill rotWithShape="1">
          <a:blip r:embed="rId3">
            <a:extLst>
              <a:ext uri="{28A0092B-C50C-407E-A947-70E740481C1C}">
                <a14:useLocalDpi xmlns:a14="http://schemas.microsoft.com/office/drawing/2010/main" val="0"/>
              </a:ext>
            </a:extLst>
          </a:blip>
          <a:srcRect l="11329" t="8295" r="12206"/>
          <a:stretch/>
        </p:blipFill>
        <p:spPr>
          <a:xfrm>
            <a:off x="810696" y="812754"/>
            <a:ext cx="3283329" cy="3338866"/>
          </a:xfrm>
          <a:prstGeom prst="rect">
            <a:avLst/>
          </a:prstGeom>
        </p:spPr>
      </p:pic>
      <p:pic>
        <p:nvPicPr>
          <p:cNvPr id="5" name="Picture 4" descr="AA026359.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9615" y="1262363"/>
            <a:ext cx="2016201" cy="2006404"/>
          </a:xfrm>
          <a:prstGeom prst="rect">
            <a:avLst/>
          </a:prstGeom>
        </p:spPr>
      </p:pic>
      <p:pic>
        <p:nvPicPr>
          <p:cNvPr id="8" name="Picture 7" descr="applecrunc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659" y="4624667"/>
            <a:ext cx="2912166" cy="1925355"/>
          </a:xfrm>
          <a:prstGeom prst="rect">
            <a:avLst/>
          </a:prstGeom>
        </p:spPr>
      </p:pic>
    </p:spTree>
    <p:extLst>
      <p:ext uri="{BB962C8B-B14F-4D97-AF65-F5344CB8AC3E}">
        <p14:creationId xmlns:p14="http://schemas.microsoft.com/office/powerpoint/2010/main" val="22796731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a:t>
            </a:r>
            <a:r>
              <a:rPr lang="en-US" dirty="0"/>
              <a:t>are some </a:t>
            </a:r>
            <a:r>
              <a:rPr lang="en-US" dirty="0" smtClean="0"/>
              <a:t>ideas for additional fun activities:</a:t>
            </a:r>
            <a:endParaRPr lang="en-US" dirty="0"/>
          </a:p>
        </p:txBody>
      </p:sp>
      <p:sp>
        <p:nvSpPr>
          <p:cNvPr id="3" name="Content Placeholder 2"/>
          <p:cNvSpPr>
            <a:spLocks noGrp="1"/>
          </p:cNvSpPr>
          <p:nvPr>
            <p:ph sz="half" idx="1"/>
          </p:nvPr>
        </p:nvSpPr>
        <p:spPr>
          <a:xfrm>
            <a:off x="4410075" y="1985963"/>
            <a:ext cx="3657600" cy="3108148"/>
          </a:xfrm>
        </p:spPr>
        <p:txBody>
          <a:bodyPr>
            <a:normAutofit fontScale="92500" lnSpcReduction="20000"/>
          </a:bodyPr>
          <a:lstStyle/>
          <a:p>
            <a:r>
              <a:rPr lang="en-US" dirty="0"/>
              <a:t>Read books about apples like Johnny Appleseed, Apple Pie ABC, Apple Picking Time, One Green Apple or The Apple Pie Tree</a:t>
            </a:r>
          </a:p>
          <a:p>
            <a:r>
              <a:rPr lang="en-US" dirty="0"/>
              <a:t>Plant apple trees with students in your school garden.</a:t>
            </a:r>
          </a:p>
          <a:p>
            <a:r>
              <a:rPr lang="en-US" dirty="0"/>
              <a:t>Write a song about the Crunch, and include a pause in the song where everyone crunches into their apples. Ask students to write the song.</a:t>
            </a:r>
          </a:p>
          <a:p>
            <a:endParaRPr lang="en-US" dirty="0"/>
          </a:p>
        </p:txBody>
      </p:sp>
      <p:sp>
        <p:nvSpPr>
          <p:cNvPr id="4" name="Content Placeholder 3"/>
          <p:cNvSpPr>
            <a:spLocks noGrp="1"/>
          </p:cNvSpPr>
          <p:nvPr>
            <p:ph sz="half" idx="15"/>
          </p:nvPr>
        </p:nvSpPr>
        <p:spPr>
          <a:xfrm>
            <a:off x="498518" y="1985963"/>
            <a:ext cx="3657600" cy="4140200"/>
          </a:xfrm>
        </p:spPr>
        <p:txBody>
          <a:bodyPr>
            <a:normAutofit fontScale="92500" lnSpcReduction="10000"/>
          </a:bodyPr>
          <a:lstStyle/>
          <a:p>
            <a:r>
              <a:rPr lang="en-US" dirty="0" smtClean="0"/>
              <a:t>Make </a:t>
            </a:r>
            <a:r>
              <a:rPr lang="en-US" dirty="0"/>
              <a:t>a Crunch-o-Meter to judge the volume of student crunches. Pick the crunch winner</a:t>
            </a:r>
            <a:r>
              <a:rPr lang="en-US" dirty="0" smtClean="0"/>
              <a:t>!</a:t>
            </a:r>
            <a:endParaRPr lang="en-US" dirty="0"/>
          </a:p>
          <a:p>
            <a:r>
              <a:rPr lang="en-US" dirty="0" smtClean="0"/>
              <a:t>Encourage </a:t>
            </a:r>
            <a:r>
              <a:rPr lang="en-US" dirty="0"/>
              <a:t>all students to wear red for Crunch day</a:t>
            </a:r>
            <a:r>
              <a:rPr lang="en-US" dirty="0" smtClean="0"/>
              <a:t>.</a:t>
            </a:r>
          </a:p>
          <a:p>
            <a:r>
              <a:rPr lang="en-US" dirty="0"/>
              <a:t>Take some classes to a Pick Your Own orchard for Crunch Time. Students could even harvest apples for the whole school to crunch</a:t>
            </a:r>
            <a:r>
              <a:rPr lang="en-US" dirty="0" smtClean="0"/>
              <a:t>.</a:t>
            </a:r>
          </a:p>
          <a:p>
            <a:r>
              <a:rPr lang="en-US" dirty="0" smtClean="0"/>
              <a:t>Taste </a:t>
            </a:r>
            <a:r>
              <a:rPr lang="en-US" dirty="0"/>
              <a:t>test different apples varieties, and vote on your favorite</a:t>
            </a:r>
            <a:r>
              <a:rPr lang="en-US" dirty="0" smtClean="0"/>
              <a:t>.</a:t>
            </a:r>
          </a:p>
          <a:p>
            <a:endParaRPr lang="en-US" dirty="0" smtClean="0"/>
          </a:p>
        </p:txBody>
      </p:sp>
      <p:pic>
        <p:nvPicPr>
          <p:cNvPr id="6" name="Picture 5" descr="apple_2312343b.jpg"/>
          <p:cNvPicPr>
            <a:picLocks noChangeAspect="1"/>
          </p:cNvPicPr>
          <p:nvPr/>
        </p:nvPicPr>
        <p:blipFill rotWithShape="1">
          <a:blip r:embed="rId3">
            <a:extLst>
              <a:ext uri="{28A0092B-C50C-407E-A947-70E740481C1C}">
                <a14:useLocalDpi xmlns:a14="http://schemas.microsoft.com/office/drawing/2010/main" val="0"/>
              </a:ext>
            </a:extLst>
          </a:blip>
          <a:srcRect l="26804" r="11340"/>
          <a:stretch/>
        </p:blipFill>
        <p:spPr>
          <a:xfrm>
            <a:off x="7319786" y="5099156"/>
            <a:ext cx="1495778" cy="1513310"/>
          </a:xfrm>
          <a:prstGeom prst="rect">
            <a:avLst/>
          </a:prstGeom>
        </p:spPr>
      </p:pic>
    </p:spTree>
    <p:extLst>
      <p:ext uri="{BB962C8B-B14F-4D97-AF65-F5344CB8AC3E}">
        <p14:creationId xmlns:p14="http://schemas.microsoft.com/office/powerpoint/2010/main" val="40594489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 apples in the classroom or do cafeteria taste tests</a:t>
            </a:r>
            <a:endParaRPr lang="en-US" dirty="0"/>
          </a:p>
        </p:txBody>
      </p:sp>
      <p:sp>
        <p:nvSpPr>
          <p:cNvPr id="3" name="Content Placeholder 2"/>
          <p:cNvSpPr>
            <a:spLocks noGrp="1"/>
          </p:cNvSpPr>
          <p:nvPr>
            <p:ph sz="half" idx="17"/>
          </p:nvPr>
        </p:nvSpPr>
        <p:spPr/>
        <p:txBody>
          <a:bodyPr/>
          <a:lstStyle/>
          <a:p>
            <a:r>
              <a:rPr lang="en-US" dirty="0" smtClean="0"/>
              <a:t>There are lots of ways to creatively serve apples. You can crunch into them at the cafeteria at noon and then make fun recipes with them in the classroom.</a:t>
            </a:r>
            <a:endParaRPr lang="en-US" dirty="0"/>
          </a:p>
        </p:txBody>
      </p:sp>
      <p:sp>
        <p:nvSpPr>
          <p:cNvPr id="6" name="Content Placeholder 5"/>
          <p:cNvSpPr>
            <a:spLocks noGrp="1"/>
          </p:cNvSpPr>
          <p:nvPr>
            <p:ph sz="half" idx="16"/>
          </p:nvPr>
        </p:nvSpPr>
        <p:spPr>
          <a:xfrm>
            <a:off x="4410075" y="4169664"/>
            <a:ext cx="3657600" cy="2490780"/>
          </a:xfrm>
        </p:spPr>
        <p:txBody>
          <a:bodyPr>
            <a:normAutofit fontScale="92500" lnSpcReduction="10000"/>
          </a:bodyPr>
          <a:lstStyle/>
          <a:p>
            <a:r>
              <a:rPr lang="en-US" dirty="0" smtClean="0"/>
              <a:t>This is a great way to engage PARENT VOLUNTEERS. They could donate the food or their time to create these easy classroom bites.</a:t>
            </a:r>
          </a:p>
          <a:p>
            <a:r>
              <a:rPr lang="en-US" dirty="0" smtClean="0"/>
              <a:t> We are providing our Mindful Tasting worksheet for students to learn how to describe the flavors they encounter</a:t>
            </a:r>
            <a:endParaRPr lang="en-US" dirty="0"/>
          </a:p>
        </p:txBody>
      </p:sp>
      <p:pic>
        <p:nvPicPr>
          <p:cNvPr id="7" name="Content Placeholder 6" descr="https://bakealittle.files.wordpress.com/2012/01/photo-3.jpg"/>
          <p:cNvPicPr>
            <a:picLocks noGrp="1"/>
          </p:cNvPicPr>
          <p:nvPr>
            <p:ph sz="half" idx="1"/>
          </p:nvPr>
        </p:nvPicPr>
        <p:blipFill>
          <a:blip r:embed="rId3" cstate="print">
            <a:extLst>
              <a:ext uri="{28A0092B-C50C-407E-A947-70E740481C1C}">
                <a14:useLocalDpi xmlns:a14="http://schemas.microsoft.com/office/drawing/2010/main" val="0"/>
              </a:ext>
            </a:extLst>
          </a:blip>
          <a:srcRect t="14158" b="14158"/>
          <a:stretch>
            <a:fillRect/>
          </a:stretch>
        </p:blipFill>
        <p:spPr bwMode="auto">
          <a:prstGeom prst="rect">
            <a:avLst/>
          </a:prstGeom>
          <a:noFill/>
          <a:ln>
            <a:noFill/>
          </a:ln>
        </p:spPr>
      </p:pic>
      <p:pic>
        <p:nvPicPr>
          <p:cNvPr id="9" name="Content Placeholder 8" descr="http://a.dilcdn.com/bl/wp-content/uploads/sites/8/2013/09/Apple-Cheddar-Ham-Bites.jpg"/>
          <p:cNvPicPr>
            <a:picLocks noGrp="1"/>
          </p:cNvPicPr>
          <p:nvPr>
            <p:ph sz="half" idx="18"/>
          </p:nvPr>
        </p:nvPicPr>
        <p:blipFill>
          <a:blip r:embed="rId4" cstate="print">
            <a:extLst>
              <a:ext uri="{28A0092B-C50C-407E-A947-70E740481C1C}">
                <a14:useLocalDpi xmlns:a14="http://schemas.microsoft.com/office/drawing/2010/main" val="0"/>
              </a:ext>
            </a:extLst>
          </a:blip>
          <a:srcRect t="9652" b="9652"/>
          <a:stretch>
            <a:fillRect/>
          </a:stretch>
        </p:blipFill>
        <p:spPr bwMode="auto">
          <a:prstGeom prst="rect">
            <a:avLst/>
          </a:prstGeom>
          <a:noFill/>
          <a:ln>
            <a:noFill/>
          </a:ln>
        </p:spPr>
      </p:pic>
    </p:spTree>
    <p:extLst>
      <p:ext uri="{BB962C8B-B14F-4D97-AF65-F5344CB8AC3E}">
        <p14:creationId xmlns:p14="http://schemas.microsoft.com/office/powerpoint/2010/main" val="15310003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55" y="874890"/>
            <a:ext cx="3255264" cy="1552222"/>
          </a:xfrm>
        </p:spPr>
        <p:txBody>
          <a:bodyPr>
            <a:normAutofit/>
          </a:bodyPr>
          <a:lstStyle/>
          <a:p>
            <a:r>
              <a:rPr lang="en-US" dirty="0" smtClean="0"/>
              <a:t>Hang the Apple Crunch Poster in your cafeteria!</a:t>
            </a:r>
            <a:endParaRPr lang="en-US" dirty="0"/>
          </a:p>
        </p:txBody>
      </p:sp>
      <p:sp>
        <p:nvSpPr>
          <p:cNvPr id="4" name="Text Placeholder 3"/>
          <p:cNvSpPr>
            <a:spLocks noGrp="1"/>
          </p:cNvSpPr>
          <p:nvPr>
            <p:ph type="body" sz="half" idx="2"/>
          </p:nvPr>
        </p:nvSpPr>
        <p:spPr>
          <a:xfrm>
            <a:off x="381093" y="2709334"/>
            <a:ext cx="3255264" cy="3711222"/>
          </a:xfrm>
        </p:spPr>
        <p:txBody>
          <a:bodyPr>
            <a:normAutofit/>
          </a:bodyPr>
          <a:lstStyle/>
          <a:p>
            <a:r>
              <a:rPr lang="en-US" dirty="0" smtClean="0"/>
              <a:t>Many schools will receive a poster in the mail during the third week of September. They will be mailed to school food service directors, along with more information about buying local apples for the day. </a:t>
            </a:r>
          </a:p>
          <a:p>
            <a:endParaRPr lang="en-US" dirty="0"/>
          </a:p>
          <a:p>
            <a:r>
              <a:rPr lang="en-US" dirty="0" smtClean="0"/>
              <a:t>During October, if your school has not received a poster but you plan to participate, please reach out to Lydia at the Illinois Farm to School Network or to your local Agriculture in the Classroom educator. They will provide you with a poster and Apple Ag Mag.</a:t>
            </a:r>
            <a:endParaRPr lang="en-US" dirty="0"/>
          </a:p>
        </p:txBody>
      </p:sp>
      <p:pic>
        <p:nvPicPr>
          <p:cNvPr id="3" name="Picture 2" descr="2016 Apple Crunch Post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8775" y="273050"/>
            <a:ext cx="4316026" cy="6434322"/>
          </a:xfrm>
          <a:prstGeom prst="rect">
            <a:avLst/>
          </a:prstGeom>
        </p:spPr>
      </p:pic>
    </p:spTree>
    <p:extLst>
      <p:ext uri="{BB962C8B-B14F-4D97-AF65-F5344CB8AC3E}">
        <p14:creationId xmlns:p14="http://schemas.microsoft.com/office/powerpoint/2010/main" val="17563996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 a local apple orchard</a:t>
            </a:r>
            <a:endParaRPr lang="en-US" dirty="0"/>
          </a:p>
        </p:txBody>
      </p:sp>
      <p:pic>
        <p:nvPicPr>
          <p:cNvPr id="5" name="Content Placeholder 4" descr="market_ext.jpg"/>
          <p:cNvPicPr>
            <a:picLocks noGrp="1" noChangeAspect="1"/>
          </p:cNvPicPr>
          <p:nvPr>
            <p:ph sz="half" idx="1"/>
          </p:nvPr>
        </p:nvPicPr>
        <p:blipFill>
          <a:blip r:embed="rId3">
            <a:extLst>
              <a:ext uri="{28A0092B-C50C-407E-A947-70E740481C1C}">
                <a14:useLocalDpi xmlns:a14="http://schemas.microsoft.com/office/drawing/2010/main" val="0"/>
              </a:ext>
            </a:extLst>
          </a:blip>
          <a:srcRect l="8126" r="8126"/>
          <a:stretch>
            <a:fillRect/>
          </a:stretch>
        </p:blipFill>
        <p:spPr/>
      </p:pic>
      <p:sp>
        <p:nvSpPr>
          <p:cNvPr id="6" name="Content Placeholder 5"/>
          <p:cNvSpPr>
            <a:spLocks noGrp="1"/>
          </p:cNvSpPr>
          <p:nvPr>
            <p:ph sz="half" idx="15"/>
          </p:nvPr>
        </p:nvSpPr>
        <p:spPr/>
        <p:txBody>
          <a:bodyPr/>
          <a:lstStyle/>
          <a:p>
            <a:r>
              <a:rPr lang="en-US" dirty="0" smtClean="0"/>
              <a:t>Farm field trips are fun for students of all ages!</a:t>
            </a:r>
          </a:p>
          <a:p>
            <a:r>
              <a:rPr lang="en-US" dirty="0" smtClean="0"/>
              <a:t>If your school is close to an orchard, contact them to see if they allow school groups and/or offer additional educational activities</a:t>
            </a:r>
          </a:p>
          <a:p>
            <a:r>
              <a:rPr lang="en-US" dirty="0" smtClean="0"/>
              <a:t>This is a great way for students to learn how apples grow – it’s a lot of work! They can also learn about agricultural careers.</a:t>
            </a:r>
          </a:p>
        </p:txBody>
      </p:sp>
      <p:pic>
        <p:nvPicPr>
          <p:cNvPr id="10" name="Content Placeholder 9" descr="apple-orchards.jpg"/>
          <p:cNvPicPr>
            <a:picLocks noGrp="1" noChangeAspect="1"/>
          </p:cNvPicPr>
          <p:nvPr>
            <p:ph sz="half" idx="16"/>
          </p:nvPr>
        </p:nvPicPr>
        <p:blipFill>
          <a:blip r:embed="rId4" cstate="print">
            <a:extLst>
              <a:ext uri="{28A0092B-C50C-407E-A947-70E740481C1C}">
                <a14:useLocalDpi xmlns:a14="http://schemas.microsoft.com/office/drawing/2010/main" val="0"/>
              </a:ext>
            </a:extLst>
          </a:blip>
          <a:srcRect t="14178" b="14178"/>
          <a:stretch>
            <a:fillRect/>
          </a:stretch>
        </p:blipFill>
        <p:spPr/>
      </p:pic>
    </p:spTree>
    <p:extLst>
      <p:ext uri="{BB962C8B-B14F-4D97-AF65-F5344CB8AC3E}">
        <p14:creationId xmlns:p14="http://schemas.microsoft.com/office/powerpoint/2010/main" val="15829861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the media involved!</a:t>
            </a:r>
            <a:endParaRPr lang="en-US" dirty="0"/>
          </a:p>
        </p:txBody>
      </p:sp>
      <p:pic>
        <p:nvPicPr>
          <p:cNvPr id="6" name="Content Placeholder 5" descr="news.png"/>
          <p:cNvPicPr>
            <a:picLocks noGrp="1" noChangeAspect="1"/>
          </p:cNvPicPr>
          <p:nvPr>
            <p:ph sz="half" idx="1"/>
          </p:nvPr>
        </p:nvPicPr>
        <p:blipFill>
          <a:blip r:embed="rId3">
            <a:extLst>
              <a:ext uri="{28A0092B-C50C-407E-A947-70E740481C1C}">
                <a14:useLocalDpi xmlns:a14="http://schemas.microsoft.com/office/drawing/2010/main" val="0"/>
              </a:ext>
            </a:extLst>
          </a:blip>
          <a:srcRect l="-19678" r="-19678"/>
          <a:stretch>
            <a:fillRect/>
          </a:stretch>
        </p:blipFill>
        <p:spPr>
          <a:xfrm>
            <a:off x="4410075" y="1382889"/>
            <a:ext cx="3657600" cy="1961444"/>
          </a:xfrm>
        </p:spPr>
      </p:pic>
      <p:sp>
        <p:nvSpPr>
          <p:cNvPr id="4" name="Content Placeholder 3"/>
          <p:cNvSpPr>
            <a:spLocks noGrp="1"/>
          </p:cNvSpPr>
          <p:nvPr>
            <p:ph sz="half" idx="15"/>
          </p:nvPr>
        </p:nvSpPr>
        <p:spPr>
          <a:xfrm>
            <a:off x="498518" y="1382889"/>
            <a:ext cx="3657600" cy="4743274"/>
          </a:xfrm>
        </p:spPr>
        <p:txBody>
          <a:bodyPr/>
          <a:lstStyle/>
          <a:p>
            <a:r>
              <a:rPr lang="en-US" dirty="0" smtClean="0"/>
              <a:t>Send a press release about the Crunch to your local newspaper – </a:t>
            </a:r>
            <a:r>
              <a:rPr lang="en-US" b="1" dirty="0" smtClean="0"/>
              <a:t>we have a template for you to use!</a:t>
            </a:r>
          </a:p>
          <a:p>
            <a:r>
              <a:rPr lang="en-US" dirty="0" smtClean="0"/>
              <a:t>Invite your local news channel to the Crunch</a:t>
            </a:r>
          </a:p>
          <a:p>
            <a:r>
              <a:rPr lang="en-US" dirty="0" smtClean="0"/>
              <a:t>You can showcase your school’s programs (perhaps your garden?) and highlight Farm to School Month</a:t>
            </a:r>
          </a:p>
          <a:p>
            <a:r>
              <a:rPr lang="en-US" dirty="0" smtClean="0"/>
              <a:t>This will also show your community how much students love eating healthy food and food from the cafeteria</a:t>
            </a:r>
            <a:endParaRPr lang="en-US" dirty="0"/>
          </a:p>
        </p:txBody>
      </p:sp>
      <p:pic>
        <p:nvPicPr>
          <p:cNvPr id="7" name="Content Placeholder 6" descr="camera.jpeg"/>
          <p:cNvPicPr>
            <a:picLocks noGrp="1" noChangeAspect="1"/>
          </p:cNvPicPr>
          <p:nvPr>
            <p:ph sz="half" idx="16"/>
          </p:nvPr>
        </p:nvPicPr>
        <p:blipFill rotWithShape="1">
          <a:blip r:embed="rId4">
            <a:extLst>
              <a:ext uri="{28A0092B-C50C-407E-A947-70E740481C1C}">
                <a14:useLocalDpi xmlns:a14="http://schemas.microsoft.com/office/drawing/2010/main" val="0"/>
              </a:ext>
            </a:extLst>
          </a:blip>
          <a:srcRect t="14148" b="24509"/>
          <a:stretch/>
        </p:blipFill>
        <p:spPr>
          <a:xfrm>
            <a:off x="4410075" y="3725333"/>
            <a:ext cx="3657600" cy="2400830"/>
          </a:xfrm>
        </p:spPr>
      </p:pic>
    </p:spTree>
    <p:extLst>
      <p:ext uri="{BB962C8B-B14F-4D97-AF65-F5344CB8AC3E}">
        <p14:creationId xmlns:p14="http://schemas.microsoft.com/office/powerpoint/2010/main" val="22722072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54" y="1792111"/>
            <a:ext cx="6181611" cy="1030111"/>
          </a:xfrm>
        </p:spPr>
        <p:txBody>
          <a:bodyPr/>
          <a:lstStyle/>
          <a:p>
            <a:r>
              <a:rPr lang="en-US" dirty="0" smtClean="0"/>
              <a:t>How to purchase local apples for the Crunch – for public schools</a:t>
            </a:r>
            <a:endParaRPr lang="en-US" dirty="0"/>
          </a:p>
        </p:txBody>
      </p:sp>
      <p:sp>
        <p:nvSpPr>
          <p:cNvPr id="3" name="Text Placeholder 2"/>
          <p:cNvSpPr>
            <a:spLocks noGrp="1"/>
          </p:cNvSpPr>
          <p:nvPr>
            <p:ph type="body" sz="half" idx="2"/>
          </p:nvPr>
        </p:nvSpPr>
        <p:spPr>
          <a:xfrm>
            <a:off x="381094" y="2991555"/>
            <a:ext cx="6179566" cy="3372555"/>
          </a:xfrm>
        </p:spPr>
        <p:txBody>
          <a:bodyPr/>
          <a:lstStyle/>
          <a:p>
            <a:pPr marL="285750" indent="-285750">
              <a:buFont typeface="Arial"/>
              <a:buChar char="•"/>
            </a:pPr>
            <a:r>
              <a:rPr lang="en-US" dirty="0" smtClean="0"/>
              <a:t>School food service directors across the state </a:t>
            </a:r>
            <a:r>
              <a:rPr lang="en-US" dirty="0" smtClean="0"/>
              <a:t>will receive information </a:t>
            </a:r>
            <a:r>
              <a:rPr lang="en-US" dirty="0" smtClean="0"/>
              <a:t>from the Illinois Farm Bureau about how to purchase local apples in order to participate in the Great Apple Crunch</a:t>
            </a:r>
          </a:p>
          <a:p>
            <a:pPr marL="285750" indent="-285750">
              <a:buFont typeface="Arial"/>
              <a:buChar char="•"/>
            </a:pPr>
            <a:r>
              <a:rPr lang="en-US" dirty="0" smtClean="0"/>
              <a:t>If your school food service director has not received this information, it may be due to availability of apples in the area</a:t>
            </a:r>
          </a:p>
          <a:p>
            <a:pPr marL="285750" indent="-285750">
              <a:buFont typeface="Arial"/>
              <a:buChar char="•"/>
            </a:pPr>
            <a:r>
              <a:rPr lang="en-US" dirty="0" smtClean="0"/>
              <a:t>Use </a:t>
            </a:r>
            <a:r>
              <a:rPr lang="en-US" dirty="0" err="1" smtClean="0"/>
              <a:t>DoD</a:t>
            </a:r>
            <a:r>
              <a:rPr lang="en-US" dirty="0" smtClean="0"/>
              <a:t> Fresh? Illinois apples may be in your buying guide. More information about this will be available closer to Oct. 22</a:t>
            </a:r>
            <a:r>
              <a:rPr lang="en-US" baseline="30000" dirty="0" smtClean="0"/>
              <a:t>nd</a:t>
            </a:r>
            <a:r>
              <a:rPr lang="en-US" dirty="0" smtClean="0"/>
              <a:t>. </a:t>
            </a:r>
          </a:p>
          <a:p>
            <a:pPr marL="285750" indent="-285750">
              <a:buFont typeface="Arial"/>
              <a:buChar char="•"/>
            </a:pPr>
            <a:r>
              <a:rPr lang="en-US" dirty="0" smtClean="0"/>
              <a:t>If you are located in Northern Illinois, particularly, school food service directors are encouraged to ask their food service provider company if locally grown apples will be available for purchase on the day. </a:t>
            </a:r>
            <a:r>
              <a:rPr lang="en-US" dirty="0" err="1" smtClean="0"/>
              <a:t>FarmLogix</a:t>
            </a:r>
            <a:r>
              <a:rPr lang="en-US" dirty="0" smtClean="0"/>
              <a:t>, a local food logistics company, is working with large, Northern IL distribution companies to get Michigan and Wisconsin grown apples in the market for October 22, 2015</a:t>
            </a:r>
            <a:endParaRPr lang="en-US" dirty="0"/>
          </a:p>
        </p:txBody>
      </p:sp>
      <p:pic>
        <p:nvPicPr>
          <p:cNvPr id="16" name="Picture Placeholder 15" descr="50754-green-apple.jpg"/>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424" b="424"/>
          <a:stretch>
            <a:fillRect/>
          </a:stretch>
        </p:blipFill>
        <p:spPr/>
      </p:pic>
      <p:pic>
        <p:nvPicPr>
          <p:cNvPr id="17" name="Picture Placeholder 16" descr="applecrunch3.jpg"/>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t="12978" b="12978"/>
          <a:stretch/>
        </p:blipFill>
        <p:spPr/>
      </p:pic>
      <p:pic>
        <p:nvPicPr>
          <p:cNvPr id="19" name="Picture 18" descr="IL Farm Bureau Transpare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0832" y="338666"/>
            <a:ext cx="3157970" cy="1552223"/>
          </a:xfrm>
          <a:prstGeom prst="rect">
            <a:avLst/>
          </a:prstGeom>
        </p:spPr>
      </p:pic>
      <p:sp>
        <p:nvSpPr>
          <p:cNvPr id="20" name="TextBox 19"/>
          <p:cNvSpPr txBox="1"/>
          <p:nvPr/>
        </p:nvSpPr>
        <p:spPr>
          <a:xfrm>
            <a:off x="6928556" y="338666"/>
            <a:ext cx="1806222" cy="1708160"/>
          </a:xfrm>
          <a:prstGeom prst="rect">
            <a:avLst/>
          </a:prstGeom>
          <a:noFill/>
        </p:spPr>
        <p:txBody>
          <a:bodyPr wrap="square" rtlCol="0">
            <a:spAutoFit/>
          </a:bodyPr>
          <a:lstStyle/>
          <a:p>
            <a:pPr algn="ctr"/>
            <a:r>
              <a:rPr lang="en-US" sz="1750" dirty="0" smtClean="0"/>
              <a:t>Most food distribution companies in Illinois know about the Great Apple Crunch</a:t>
            </a:r>
            <a:endParaRPr lang="en-US" sz="1750" dirty="0"/>
          </a:p>
        </p:txBody>
      </p:sp>
    </p:spTree>
    <p:extLst>
      <p:ext uri="{BB962C8B-B14F-4D97-AF65-F5344CB8AC3E}">
        <p14:creationId xmlns:p14="http://schemas.microsoft.com/office/powerpoint/2010/main" val="37914190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54" y="2571750"/>
            <a:ext cx="6181611" cy="1337028"/>
          </a:xfrm>
        </p:spPr>
        <p:txBody>
          <a:bodyPr>
            <a:normAutofit/>
          </a:bodyPr>
          <a:lstStyle/>
          <a:p>
            <a:r>
              <a:rPr lang="en-US" dirty="0" smtClean="0"/>
              <a:t>What if you’re a private or parochial school – or you are having trouble buying through your distributor?</a:t>
            </a:r>
            <a:endParaRPr lang="en-US" dirty="0"/>
          </a:p>
        </p:txBody>
      </p:sp>
      <p:sp>
        <p:nvSpPr>
          <p:cNvPr id="3" name="Text Placeholder 2"/>
          <p:cNvSpPr>
            <a:spLocks noGrp="1"/>
          </p:cNvSpPr>
          <p:nvPr>
            <p:ph type="body" sz="half" idx="2"/>
          </p:nvPr>
        </p:nvSpPr>
        <p:spPr>
          <a:xfrm>
            <a:off x="381094" y="4092222"/>
            <a:ext cx="6179566" cy="2033941"/>
          </a:xfrm>
        </p:spPr>
        <p:txBody>
          <a:bodyPr/>
          <a:lstStyle/>
          <a:p>
            <a:pPr marL="285750" indent="-285750">
              <a:buFont typeface="Arial"/>
              <a:buChar char="•"/>
            </a:pPr>
            <a:r>
              <a:rPr lang="en-US" dirty="0" smtClean="0"/>
              <a:t>If you want to buy directly from a farmer, there are lots of options available. Public schools may need to engage in a competitive bidding process for this, while private schools that don’t use federal funds may not have to.</a:t>
            </a:r>
          </a:p>
          <a:p>
            <a:pPr marL="285750" indent="-285750">
              <a:buFont typeface="Arial"/>
              <a:buChar char="•"/>
            </a:pPr>
            <a:r>
              <a:rPr lang="en-US" dirty="0" smtClean="0"/>
              <a:t>Check out Prairie Bounty, a website created by the Illinois Specialty Growers Association that uses data from Market Maker</a:t>
            </a:r>
          </a:p>
          <a:p>
            <a:pPr marL="285750" indent="-285750">
              <a:buFont typeface="Arial"/>
              <a:buChar char="•"/>
            </a:pPr>
            <a:r>
              <a:rPr lang="en-US" dirty="0" smtClean="0"/>
              <a:t>This website will show you what apple growers are closest to your </a:t>
            </a:r>
            <a:r>
              <a:rPr lang="en-US" dirty="0"/>
              <a:t>school: </a:t>
            </a:r>
            <a:r>
              <a:rPr lang="en-US" dirty="0">
                <a:solidFill>
                  <a:schemeClr val="bg2"/>
                </a:solidFill>
              </a:rPr>
              <a:t>http://www.specialtygrowers.org/prairie-</a:t>
            </a:r>
            <a:r>
              <a:rPr lang="en-US" dirty="0" smtClean="0">
                <a:solidFill>
                  <a:schemeClr val="bg2"/>
                </a:solidFill>
              </a:rPr>
              <a:t>bounty.html </a:t>
            </a:r>
            <a:endParaRPr lang="en-US" dirty="0">
              <a:solidFill>
                <a:schemeClr val="bg2"/>
              </a:solidFill>
            </a:endParaRPr>
          </a:p>
        </p:txBody>
      </p:sp>
      <p:pic>
        <p:nvPicPr>
          <p:cNvPr id="6" name="Picture Placeholder 5" descr="apple-orchards.jpg"/>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2140" r="12140"/>
          <a:stretch>
            <a:fillRect/>
          </a:stretch>
        </p:blipFill>
        <p:spPr>
          <a:xfrm>
            <a:off x="6802438" y="2374900"/>
            <a:ext cx="2057400" cy="2039938"/>
          </a:xfrm>
        </p:spPr>
      </p:pic>
      <p:pic>
        <p:nvPicPr>
          <p:cNvPr id="7" name="Picture Placeholder 6" descr="applecrunch4.jpg"/>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12978" b="12978"/>
          <a:stretch>
            <a:fillRect/>
          </a:stretch>
        </p:blipFill>
        <p:spPr/>
      </p:pic>
      <p:pic>
        <p:nvPicPr>
          <p:cNvPr id="8" name="Picture 7" descr="prairie bount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94" y="1176998"/>
            <a:ext cx="6179566" cy="1163030"/>
          </a:xfrm>
          <a:prstGeom prst="rect">
            <a:avLst/>
          </a:prstGeom>
        </p:spPr>
      </p:pic>
    </p:spTree>
    <p:extLst>
      <p:ext uri="{BB962C8B-B14F-4D97-AF65-F5344CB8AC3E}">
        <p14:creationId xmlns:p14="http://schemas.microsoft.com/office/powerpoint/2010/main" val="40264395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124201"/>
            <a:ext cx="5638800" cy="869244"/>
          </a:xfrm>
        </p:spPr>
        <p:txBody>
          <a:bodyPr/>
          <a:lstStyle/>
          <a:p>
            <a:r>
              <a:rPr lang="en-US" dirty="0" smtClean="0"/>
              <a:t>Thank you!</a:t>
            </a:r>
            <a:endParaRPr lang="en-US" dirty="0"/>
          </a:p>
        </p:txBody>
      </p:sp>
      <p:sp>
        <p:nvSpPr>
          <p:cNvPr id="3" name="Text Placeholder 2"/>
          <p:cNvSpPr>
            <a:spLocks noGrp="1"/>
          </p:cNvSpPr>
          <p:nvPr>
            <p:ph type="body" idx="1"/>
          </p:nvPr>
        </p:nvSpPr>
        <p:spPr>
          <a:xfrm>
            <a:off x="2286000" y="3993446"/>
            <a:ext cx="5638800" cy="2201332"/>
          </a:xfrm>
        </p:spPr>
        <p:txBody>
          <a:bodyPr>
            <a:normAutofit/>
          </a:bodyPr>
          <a:lstStyle/>
          <a:p>
            <a:r>
              <a:rPr lang="en-US" dirty="0" smtClean="0"/>
              <a:t>Lydia Mills</a:t>
            </a:r>
          </a:p>
          <a:p>
            <a:r>
              <a:rPr lang="en-US" dirty="0" smtClean="0"/>
              <a:t>Farm to School Coordinator</a:t>
            </a:r>
          </a:p>
          <a:p>
            <a:r>
              <a:rPr lang="en-US" dirty="0" smtClean="0"/>
              <a:t>lydia@sevengenerationsahead.org</a:t>
            </a:r>
            <a:endParaRPr lang="en-US" dirty="0"/>
          </a:p>
          <a:p>
            <a:r>
              <a:rPr lang="en-US" dirty="0" smtClean="0"/>
              <a:t>708-628-4503</a:t>
            </a:r>
          </a:p>
          <a:p>
            <a:endParaRPr lang="en-US" dirty="0" smtClean="0"/>
          </a:p>
          <a:p>
            <a:r>
              <a:rPr lang="en-US" dirty="0" smtClean="0"/>
              <a:t>Illinois Farm to School Network</a:t>
            </a:r>
          </a:p>
          <a:p>
            <a:r>
              <a:rPr lang="en-US" dirty="0" smtClean="0"/>
              <a:t>Based out of..</a:t>
            </a:r>
          </a:p>
          <a:p>
            <a:r>
              <a:rPr lang="en-US" dirty="0" smtClean="0"/>
              <a:t>Seven Generations Ahead, Oak Park IL</a:t>
            </a:r>
            <a:endParaRPr lang="en-US" dirty="0"/>
          </a:p>
        </p:txBody>
      </p:sp>
      <p:pic>
        <p:nvPicPr>
          <p:cNvPr id="4" name="Picture 3" descr="SGA_Logo-Stacked-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666044"/>
            <a:ext cx="2823940" cy="1930400"/>
          </a:xfrm>
          <a:prstGeom prst="rect">
            <a:avLst/>
          </a:prstGeom>
        </p:spPr>
      </p:pic>
      <p:pic>
        <p:nvPicPr>
          <p:cNvPr id="5" name="Picture 4" descr="illinoisOK.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1757" y="666044"/>
            <a:ext cx="2202450" cy="1930400"/>
          </a:xfrm>
          <a:prstGeom prst="rect">
            <a:avLst/>
          </a:prstGeom>
        </p:spPr>
      </p:pic>
    </p:spTree>
    <p:extLst>
      <p:ext uri="{BB962C8B-B14F-4D97-AF65-F5344CB8AC3E}">
        <p14:creationId xmlns:p14="http://schemas.microsoft.com/office/powerpoint/2010/main" val="23281331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Apple Crunch in Illinois</a:t>
            </a:r>
            <a:br>
              <a:rPr lang="en-US" dirty="0" smtClean="0"/>
            </a:br>
            <a:r>
              <a:rPr lang="en-US" dirty="0" smtClean="0"/>
              <a:t>2016</a:t>
            </a:r>
            <a:endParaRPr lang="en-US" dirty="0"/>
          </a:p>
        </p:txBody>
      </p:sp>
      <p:sp>
        <p:nvSpPr>
          <p:cNvPr id="3" name="Content Placeholder 2"/>
          <p:cNvSpPr>
            <a:spLocks noGrp="1"/>
          </p:cNvSpPr>
          <p:nvPr>
            <p:ph sz="half" idx="1"/>
          </p:nvPr>
        </p:nvSpPr>
        <p:spPr>
          <a:xfrm>
            <a:off x="498518" y="1985962"/>
            <a:ext cx="3657600" cy="4589815"/>
          </a:xfrm>
        </p:spPr>
        <p:txBody>
          <a:bodyPr>
            <a:normAutofit lnSpcReduction="10000"/>
          </a:bodyPr>
          <a:lstStyle/>
          <a:p>
            <a:r>
              <a:rPr lang="en-US" dirty="0" smtClean="0"/>
              <a:t>This is </a:t>
            </a:r>
            <a:r>
              <a:rPr lang="en-US" dirty="0" smtClean="0"/>
              <a:t>our second year participating in the Great Apple Crunch! Over 90,000 students in Illinois ate local apples in 2015.</a:t>
            </a:r>
          </a:p>
          <a:p>
            <a:r>
              <a:rPr lang="en-US" dirty="0" smtClean="0"/>
              <a:t>Students across the Midwest will participate and all crunch into apples at noon</a:t>
            </a:r>
            <a:endParaRPr lang="en-US" dirty="0" smtClean="0"/>
          </a:p>
          <a:p>
            <a:r>
              <a:rPr lang="en-US" dirty="0" smtClean="0"/>
              <a:t>The organizing partners have been the Illinois Farm to School Network, Agriculture in the Classroom, and the Illinois Farm Bureau. The Crunch is supported by ISBE and the company </a:t>
            </a:r>
            <a:r>
              <a:rPr lang="en-US" dirty="0" err="1" smtClean="0"/>
              <a:t>FarmLogix</a:t>
            </a:r>
            <a:r>
              <a:rPr lang="en-US" dirty="0" smtClean="0"/>
              <a:t>.</a:t>
            </a:r>
            <a:endParaRPr lang="en-US" dirty="0"/>
          </a:p>
        </p:txBody>
      </p:sp>
      <p:pic>
        <p:nvPicPr>
          <p:cNvPr id="5" name="Content Placeholder 4" descr="illinois_transparent.gif"/>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4269" b="-4269"/>
          <a:stretch/>
        </p:blipFill>
        <p:spPr>
          <a:xfrm>
            <a:off x="4394620" y="1985963"/>
            <a:ext cx="1868849" cy="1791191"/>
          </a:xfrm>
        </p:spPr>
      </p:pic>
      <p:pic>
        <p:nvPicPr>
          <p:cNvPr id="6" name="Picture 5" descr="IAITC_HI_RES_2CL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4620" y="4131069"/>
            <a:ext cx="4139184" cy="1103376"/>
          </a:xfrm>
          <a:prstGeom prst="rect">
            <a:avLst/>
          </a:prstGeom>
        </p:spPr>
      </p:pic>
      <p:pic>
        <p:nvPicPr>
          <p:cNvPr id="7" name="Picture 6" descr="ifb.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4484" y="2350735"/>
            <a:ext cx="2517648" cy="1237488"/>
          </a:xfrm>
          <a:prstGeom prst="rect">
            <a:avLst/>
          </a:prstGeom>
        </p:spPr>
      </p:pic>
    </p:spTree>
    <p:extLst>
      <p:ext uri="{BB962C8B-B14F-4D97-AF65-F5344CB8AC3E}">
        <p14:creationId xmlns:p14="http://schemas.microsoft.com/office/powerpoint/2010/main" val="26019791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54" y="337750"/>
            <a:ext cx="6181611" cy="1107818"/>
          </a:xfrm>
        </p:spPr>
        <p:txBody>
          <a:bodyPr>
            <a:normAutofit/>
          </a:bodyPr>
          <a:lstStyle/>
          <a:p>
            <a:r>
              <a:rPr lang="en-US" sz="2800" dirty="0" smtClean="0"/>
              <a:t>What is the Great Apple Crunch?</a:t>
            </a:r>
            <a:endParaRPr lang="en-US" sz="2800" dirty="0"/>
          </a:p>
        </p:txBody>
      </p:sp>
      <p:sp>
        <p:nvSpPr>
          <p:cNvPr id="3" name="Text Placeholder 2"/>
          <p:cNvSpPr>
            <a:spLocks noGrp="1"/>
          </p:cNvSpPr>
          <p:nvPr>
            <p:ph type="body" sz="half" idx="2"/>
          </p:nvPr>
        </p:nvSpPr>
        <p:spPr>
          <a:xfrm>
            <a:off x="381094" y="1715768"/>
            <a:ext cx="6179566" cy="4410396"/>
          </a:xfrm>
        </p:spPr>
        <p:txBody>
          <a:bodyPr>
            <a:normAutofit/>
          </a:bodyPr>
          <a:lstStyle/>
          <a:p>
            <a:pPr marL="285750" indent="-285750">
              <a:buFont typeface="Arial"/>
              <a:buChar char="•"/>
            </a:pPr>
            <a:r>
              <a:rPr lang="en-US" sz="1800" dirty="0" smtClean="0"/>
              <a:t>This fun day is </a:t>
            </a:r>
            <a:r>
              <a:rPr lang="en-US" sz="1800" dirty="0" smtClean="0"/>
              <a:t>all about getting local foods in </a:t>
            </a:r>
            <a:r>
              <a:rPr lang="en-US" sz="1800" dirty="0" smtClean="0"/>
              <a:t>schools, and celebrating the harvest!</a:t>
            </a:r>
            <a:endParaRPr lang="en-US" sz="1800" dirty="0" smtClean="0"/>
          </a:p>
          <a:p>
            <a:pPr marL="285750" indent="-285750">
              <a:buFont typeface="Arial"/>
              <a:buChar char="•"/>
            </a:pPr>
            <a:r>
              <a:rPr lang="en-US" sz="1800" dirty="0" smtClean="0"/>
              <a:t>The Great Apple Crunch is a one day effort when students will ‘crunch’ into local apples and schools will celebrate Midwestern farms. It’s also a day to do additional nutrition lessons with free materials provided by Agriculture in the Classroom of Illinois.</a:t>
            </a:r>
          </a:p>
          <a:p>
            <a:pPr marL="285750" indent="-285750">
              <a:buFont typeface="Arial"/>
              <a:buChar char="•"/>
            </a:pPr>
            <a:r>
              <a:rPr lang="en-US" sz="1800" dirty="0" smtClean="0"/>
              <a:t>The Crunch is in it’s </a:t>
            </a:r>
            <a:r>
              <a:rPr lang="en-US" sz="1800" dirty="0" smtClean="0"/>
              <a:t>fifth </a:t>
            </a:r>
            <a:r>
              <a:rPr lang="en-US" sz="1800" dirty="0" smtClean="0"/>
              <a:t>year in states such as  Wisconsin, Michigan, Minnesota and Ohio. </a:t>
            </a:r>
            <a:endParaRPr lang="en-US" sz="1800" dirty="0"/>
          </a:p>
          <a:p>
            <a:pPr marL="285750" indent="-285750">
              <a:buFont typeface="Arial"/>
              <a:buChar char="•"/>
            </a:pPr>
            <a:r>
              <a:rPr lang="en-US" sz="1800" dirty="0" smtClean="0"/>
              <a:t>For the </a:t>
            </a:r>
            <a:r>
              <a:rPr lang="en-US" sz="1800" dirty="0" smtClean="0"/>
              <a:t>second</a:t>
            </a:r>
            <a:r>
              <a:rPr lang="en-US" sz="1800" dirty="0" smtClean="0"/>
              <a:t> </a:t>
            </a:r>
            <a:r>
              <a:rPr lang="en-US" sz="1800" dirty="0" smtClean="0"/>
              <a:t>year, we are hoping to have over 200 districts participate by purchasing local apples. We also hope to have </a:t>
            </a:r>
            <a:r>
              <a:rPr lang="en-US" sz="1800" dirty="0" smtClean="0"/>
              <a:t>100 </a:t>
            </a:r>
            <a:r>
              <a:rPr lang="en-US" sz="1800" dirty="0" smtClean="0"/>
              <a:t>schools participate in the nutrition education and media activities. </a:t>
            </a:r>
            <a:endParaRPr lang="en-US" sz="1800" dirty="0"/>
          </a:p>
        </p:txBody>
      </p:sp>
      <p:pic>
        <p:nvPicPr>
          <p:cNvPr id="6" name="Picture Placeholder 5" descr="Great Apple Crunch noGL_transparent.gif"/>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40889" b="-40889"/>
          <a:stretch>
            <a:fillRect/>
          </a:stretch>
        </p:blipFill>
        <p:spPr>
          <a:xfrm>
            <a:off x="6802438" y="2374900"/>
            <a:ext cx="2057400" cy="2039938"/>
          </a:xfrm>
        </p:spPr>
      </p:pic>
      <p:pic>
        <p:nvPicPr>
          <p:cNvPr id="7" name="Picture Placeholder 6" descr="applecrunch2014photo.jpg"/>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24692" r="24692"/>
          <a:stretch>
            <a:fillRect/>
          </a:stretch>
        </p:blipFill>
        <p:spPr/>
      </p:pic>
      <p:sp>
        <p:nvSpPr>
          <p:cNvPr id="4" name="TextBox 3"/>
          <p:cNvSpPr txBox="1"/>
          <p:nvPr/>
        </p:nvSpPr>
        <p:spPr>
          <a:xfrm>
            <a:off x="578556" y="5912556"/>
            <a:ext cx="5827888" cy="523220"/>
          </a:xfrm>
          <a:prstGeom prst="rect">
            <a:avLst/>
          </a:prstGeom>
          <a:noFill/>
        </p:spPr>
        <p:txBody>
          <a:bodyPr wrap="square" rtlCol="0">
            <a:spAutoFit/>
          </a:bodyPr>
          <a:lstStyle/>
          <a:p>
            <a:pPr algn="ctr"/>
            <a:r>
              <a:rPr lang="en-US" sz="2800" dirty="0" smtClean="0">
                <a:solidFill>
                  <a:schemeClr val="tx1">
                    <a:lumMod val="75000"/>
                  </a:schemeClr>
                </a:solidFill>
              </a:rPr>
              <a:t>October 13</a:t>
            </a:r>
            <a:r>
              <a:rPr lang="en-US" sz="2800" baseline="30000" dirty="0" smtClean="0">
                <a:solidFill>
                  <a:schemeClr val="tx1">
                    <a:lumMod val="75000"/>
                  </a:schemeClr>
                </a:solidFill>
              </a:rPr>
              <a:t>th</a:t>
            </a:r>
            <a:r>
              <a:rPr lang="en-US" sz="2800" dirty="0" smtClean="0">
                <a:solidFill>
                  <a:schemeClr val="tx1">
                    <a:lumMod val="75000"/>
                  </a:schemeClr>
                </a:solidFill>
              </a:rPr>
              <a:t>, 2016</a:t>
            </a:r>
            <a:endParaRPr lang="en-US" sz="2800" dirty="0">
              <a:solidFill>
                <a:schemeClr val="tx1">
                  <a:lumMod val="75000"/>
                </a:schemeClr>
              </a:solidFill>
            </a:endParaRPr>
          </a:p>
        </p:txBody>
      </p:sp>
    </p:spTree>
    <p:extLst>
      <p:ext uri="{BB962C8B-B14F-4D97-AF65-F5344CB8AC3E}">
        <p14:creationId xmlns:p14="http://schemas.microsoft.com/office/powerpoint/2010/main" val="34402587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54" y="832556"/>
            <a:ext cx="6181611" cy="945444"/>
          </a:xfrm>
        </p:spPr>
        <p:txBody>
          <a:bodyPr/>
          <a:lstStyle/>
          <a:p>
            <a:r>
              <a:rPr lang="en-US" dirty="0" smtClean="0"/>
              <a:t>What is the Illinois Farm to School Network?</a:t>
            </a:r>
            <a:endParaRPr lang="en-US" dirty="0"/>
          </a:p>
        </p:txBody>
      </p:sp>
      <p:sp>
        <p:nvSpPr>
          <p:cNvPr id="3" name="Text Placeholder 2"/>
          <p:cNvSpPr>
            <a:spLocks noGrp="1"/>
          </p:cNvSpPr>
          <p:nvPr>
            <p:ph type="body" sz="half" idx="2"/>
          </p:nvPr>
        </p:nvSpPr>
        <p:spPr>
          <a:xfrm>
            <a:off x="381094" y="1933222"/>
            <a:ext cx="6179566" cy="4192941"/>
          </a:xfrm>
        </p:spPr>
        <p:txBody>
          <a:bodyPr>
            <a:normAutofit/>
          </a:bodyPr>
          <a:lstStyle/>
          <a:p>
            <a:r>
              <a:rPr lang="en-US" sz="1600" dirty="0" smtClean="0"/>
              <a:t>The IFSN works </a:t>
            </a:r>
            <a:r>
              <a:rPr lang="en-US" sz="1600" dirty="0"/>
              <a:t>statewide to highlight innovative projects and provide informational support for schools and organizations who want to grow healthy communities through the lens of farm to school. The network provides training, connects partners, and shares resources about all aspects of farm to school</a:t>
            </a:r>
            <a:r>
              <a:rPr lang="en-US" sz="1600" dirty="0" smtClean="0"/>
              <a:t>.</a:t>
            </a:r>
          </a:p>
          <a:p>
            <a:endParaRPr lang="en-US" sz="1600" dirty="0"/>
          </a:p>
          <a:p>
            <a:pPr algn="ctr"/>
            <a:r>
              <a:rPr lang="en-US" sz="1600" b="1" dirty="0"/>
              <a:t>What are the goals of the farm to school network?</a:t>
            </a:r>
          </a:p>
          <a:p>
            <a:endParaRPr lang="en-US" sz="1600" dirty="0"/>
          </a:p>
          <a:p>
            <a:r>
              <a:rPr lang="en-US" sz="1600" dirty="0"/>
              <a:t>We believe that Farm to School programs will empower children and their families to eat more locally grown fruits and vegetables while also strengthening local economies. The Illinois Farm to School Network will facilitate information sharing, advocacy and networking to strengthen new and existing Farm to School programs. Our vision is that every school in Illinois will participate in Farm to School by 2020.</a:t>
            </a:r>
            <a:endParaRPr lang="en-US" sz="1600" dirty="0" smtClean="0"/>
          </a:p>
        </p:txBody>
      </p:sp>
      <p:pic>
        <p:nvPicPr>
          <p:cNvPr id="6" name="Picture Placeholder 5" descr="NatlFarmtoSchoollogo.pn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6395" b="-76395"/>
          <a:stretch>
            <a:fillRect/>
          </a:stretch>
        </p:blipFill>
        <p:spPr/>
      </p:pic>
      <p:pic>
        <p:nvPicPr>
          <p:cNvPr id="7" name="Picture Placeholder 6" descr="illinoisOK small.jpeg"/>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6498" b="-6498"/>
          <a:stretch>
            <a:fillRect/>
          </a:stretch>
        </p:blipFill>
        <p:spPr>
          <a:xfrm>
            <a:off x="6802438" y="4535488"/>
            <a:ext cx="2057400" cy="2038350"/>
          </a:xfrm>
        </p:spPr>
      </p:pic>
    </p:spTree>
    <p:extLst>
      <p:ext uri="{BB962C8B-B14F-4D97-AF65-F5344CB8AC3E}">
        <p14:creationId xmlns:p14="http://schemas.microsoft.com/office/powerpoint/2010/main" val="32970028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pplecrunch3.jpg"/>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2978" b="12978"/>
          <a:stretch>
            <a:fillRect/>
          </a:stretch>
        </p:blipFill>
        <p:spPr/>
      </p:pic>
      <p:pic>
        <p:nvPicPr>
          <p:cNvPr id="13" name="Picture Placeholder 12" descr="applecrunch4.jpg"/>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2978" b="12978"/>
          <a:stretch>
            <a:fillRect/>
          </a:stretch>
        </p:blipFill>
        <p:spPr/>
      </p:pic>
      <p:sp>
        <p:nvSpPr>
          <p:cNvPr id="6" name="Text Placeholder 5"/>
          <p:cNvSpPr>
            <a:spLocks noGrp="1"/>
          </p:cNvSpPr>
          <p:nvPr>
            <p:ph type="body" sz="half" idx="2"/>
          </p:nvPr>
        </p:nvSpPr>
        <p:spPr/>
        <p:txBody>
          <a:bodyPr/>
          <a:lstStyle/>
          <a:p>
            <a:r>
              <a:rPr lang="en-US" dirty="0" smtClean="0"/>
              <a:t>Why local apples?</a:t>
            </a:r>
            <a:endParaRPr lang="en-US" dirty="0"/>
          </a:p>
        </p:txBody>
      </p:sp>
      <p:sp>
        <p:nvSpPr>
          <p:cNvPr id="10" name="Title 1"/>
          <p:cNvSpPr>
            <a:spLocks noGrp="1"/>
          </p:cNvSpPr>
          <p:nvPr>
            <p:ph type="ctrTitle"/>
          </p:nvPr>
        </p:nvSpPr>
        <p:spPr>
          <a:xfrm>
            <a:off x="283744" y="4624667"/>
            <a:ext cx="8555456" cy="2035749"/>
          </a:xfrm>
        </p:spPr>
        <p:txBody>
          <a:bodyPr>
            <a:normAutofit/>
          </a:bodyPr>
          <a:lstStyle/>
          <a:p>
            <a:pPr marL="514350" indent="-514350">
              <a:buSzPct val="99000"/>
              <a:buFont typeface="Wingdings" charset="2"/>
              <a:buChar char="Ø"/>
            </a:pPr>
            <a:r>
              <a:rPr lang="en-US" dirty="0" smtClean="0"/>
              <a:t>Get students excited about healthy food!</a:t>
            </a:r>
            <a:br>
              <a:rPr lang="en-US" dirty="0" smtClean="0"/>
            </a:br>
            <a:r>
              <a:rPr lang="en-US" dirty="0" smtClean="0"/>
              <a:t>Teach kids of all ages about agriculture.</a:t>
            </a:r>
            <a:br>
              <a:rPr lang="en-US" dirty="0" smtClean="0"/>
            </a:br>
            <a:r>
              <a:rPr lang="en-US" dirty="0" smtClean="0"/>
              <a:t>Support Illinois farmers – some of whom are selling to schools for the first time.</a:t>
            </a:r>
            <a:endParaRPr lang="en-US" dirty="0"/>
          </a:p>
        </p:txBody>
      </p:sp>
      <p:pic>
        <p:nvPicPr>
          <p:cNvPr id="14" name="Picture 13" descr="poin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483" y="5155296"/>
            <a:ext cx="431800" cy="330200"/>
          </a:xfrm>
          <a:prstGeom prst="rect">
            <a:avLst/>
          </a:prstGeom>
        </p:spPr>
      </p:pic>
      <p:pic>
        <p:nvPicPr>
          <p:cNvPr id="15" name="Picture 14" descr="poin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483" y="5637896"/>
            <a:ext cx="431800" cy="330200"/>
          </a:xfrm>
          <a:prstGeom prst="rect">
            <a:avLst/>
          </a:prstGeom>
        </p:spPr>
      </p:pic>
    </p:spTree>
    <p:extLst>
      <p:ext uri="{BB962C8B-B14F-4D97-AF65-F5344CB8AC3E}">
        <p14:creationId xmlns:p14="http://schemas.microsoft.com/office/powerpoint/2010/main" val="23742397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010428" y="381000"/>
            <a:ext cx="5551737" cy="522111"/>
          </a:xfrm>
        </p:spPr>
        <p:txBody>
          <a:bodyPr>
            <a:normAutofit/>
          </a:bodyPr>
          <a:lstStyle/>
          <a:p>
            <a:pPr>
              <a:buSzPct val="99000"/>
            </a:pPr>
            <a:r>
              <a:rPr lang="en-US" dirty="0" smtClean="0"/>
              <a:t>New website makes it easy!</a:t>
            </a:r>
            <a:endParaRPr lang="en-US" dirty="0"/>
          </a:p>
        </p:txBody>
      </p:sp>
      <p:sp>
        <p:nvSpPr>
          <p:cNvPr id="6" name="Text Placeholder 5"/>
          <p:cNvSpPr>
            <a:spLocks noGrp="1"/>
          </p:cNvSpPr>
          <p:nvPr>
            <p:ph type="body" sz="half" idx="2"/>
          </p:nvPr>
        </p:nvSpPr>
        <p:spPr>
          <a:xfrm>
            <a:off x="380554" y="4535424"/>
            <a:ext cx="6180106" cy="1800465"/>
          </a:xfrm>
        </p:spPr>
        <p:txBody>
          <a:bodyPr>
            <a:normAutofit/>
          </a:bodyPr>
          <a:lstStyle/>
          <a:p>
            <a:pPr marL="342900" indent="-342900">
              <a:buFont typeface="Wingdings" charset="2"/>
              <a:buChar char="Ø"/>
            </a:pPr>
            <a:r>
              <a:rPr lang="en-US" sz="2400" dirty="0" smtClean="0"/>
              <a:t>Register </a:t>
            </a:r>
            <a:r>
              <a:rPr lang="en-US" sz="2400" dirty="0"/>
              <a:t>your school </a:t>
            </a:r>
            <a:r>
              <a:rPr lang="en-US" sz="2400" dirty="0" smtClean="0"/>
              <a:t>online:</a:t>
            </a:r>
          </a:p>
          <a:p>
            <a:pPr marL="342900" indent="-342900">
              <a:buFont typeface="Wingdings" charset="2"/>
              <a:buChar char="Ø"/>
            </a:pPr>
            <a:r>
              <a:rPr lang="en-US" sz="2400" dirty="0" smtClean="0"/>
              <a:t>www.illinoisgreatapplecrunch.com</a:t>
            </a:r>
            <a:endParaRPr lang="en-US" sz="2400" dirty="0" smtClean="0"/>
          </a:p>
          <a:p>
            <a:pPr marL="342900" indent="-342900">
              <a:buFont typeface="Wingdings" charset="2"/>
              <a:buChar char="Ø"/>
            </a:pPr>
            <a:r>
              <a:rPr lang="en-US" sz="2400" dirty="0" smtClean="0"/>
              <a:t>Activities </a:t>
            </a:r>
            <a:r>
              <a:rPr lang="en-US" sz="2400" dirty="0"/>
              <a:t>and more </a:t>
            </a:r>
            <a:r>
              <a:rPr lang="en-US" sz="2400" dirty="0" smtClean="0"/>
              <a:t>online</a:t>
            </a:r>
          </a:p>
          <a:p>
            <a:pPr marL="342900" indent="-342900">
              <a:buFont typeface="Wingdings" charset="2"/>
              <a:buChar char="Ø"/>
            </a:pPr>
            <a:r>
              <a:rPr lang="en-US" sz="2400" dirty="0" smtClean="0"/>
              <a:t>Submit </a:t>
            </a:r>
            <a:r>
              <a:rPr lang="en-US" sz="2400" dirty="0"/>
              <a:t>photos here after the Crunch!</a:t>
            </a:r>
            <a:endParaRPr lang="en-US" sz="2400" dirty="0"/>
          </a:p>
        </p:txBody>
      </p:sp>
      <p:sp>
        <p:nvSpPr>
          <p:cNvPr id="7" name="Picture Placeholder 6"/>
          <p:cNvSpPr>
            <a:spLocks noGrp="1"/>
          </p:cNvSpPr>
          <p:nvPr>
            <p:ph type="pic" sz="quarter" idx="13"/>
          </p:nvPr>
        </p:nvSpPr>
        <p:spPr/>
      </p:sp>
      <p:sp>
        <p:nvSpPr>
          <p:cNvPr id="8" name="Picture Placeholder 7"/>
          <p:cNvSpPr>
            <a:spLocks noGrp="1"/>
          </p:cNvSpPr>
          <p:nvPr>
            <p:ph type="pic" sz="quarter" idx="14"/>
          </p:nvPr>
        </p:nvSpPr>
        <p:spPr/>
      </p:sp>
      <p:pic>
        <p:nvPicPr>
          <p:cNvPr id="4" name="Picture 3" descr="crunch webs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49" y="1055607"/>
            <a:ext cx="5621436" cy="3163615"/>
          </a:xfrm>
          <a:prstGeom prst="rect">
            <a:avLst/>
          </a:prstGeom>
        </p:spPr>
      </p:pic>
    </p:spTree>
    <p:extLst>
      <p:ext uri="{BB962C8B-B14F-4D97-AF65-F5344CB8AC3E}">
        <p14:creationId xmlns:p14="http://schemas.microsoft.com/office/powerpoint/2010/main" val="30262900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can schools do to celebrate?</a:t>
            </a:r>
            <a:endParaRPr lang="en-US" dirty="0"/>
          </a:p>
        </p:txBody>
      </p:sp>
      <p:sp>
        <p:nvSpPr>
          <p:cNvPr id="8" name="Content Placeholder 7"/>
          <p:cNvSpPr>
            <a:spLocks noGrp="1"/>
          </p:cNvSpPr>
          <p:nvPr>
            <p:ph idx="1"/>
          </p:nvPr>
        </p:nvSpPr>
        <p:spPr/>
        <p:txBody>
          <a:bodyPr/>
          <a:lstStyle/>
          <a:p>
            <a:r>
              <a:rPr lang="en-US" dirty="0" smtClean="0"/>
              <a:t>Crunch into your apples at noon! </a:t>
            </a:r>
            <a:endParaRPr lang="en-US" dirty="0"/>
          </a:p>
          <a:p>
            <a:pPr lvl="1"/>
            <a:r>
              <a:rPr lang="en-US" dirty="0" smtClean="0"/>
              <a:t>Take a photo or video of your students crunching into the apples.</a:t>
            </a:r>
          </a:p>
          <a:p>
            <a:pPr lvl="1"/>
            <a:r>
              <a:rPr lang="en-US" dirty="0" smtClean="0"/>
              <a:t>You can focus on just your cafeteria group at that time, or gather as many students as you can into the gym or another space for a crunch photo.</a:t>
            </a:r>
            <a:endParaRPr lang="en-US" dirty="0"/>
          </a:p>
        </p:txBody>
      </p:sp>
      <p:sp>
        <p:nvSpPr>
          <p:cNvPr id="9" name="Text Placeholder 8"/>
          <p:cNvSpPr>
            <a:spLocks noGrp="1"/>
          </p:cNvSpPr>
          <p:nvPr>
            <p:ph type="body" sz="half" idx="2"/>
          </p:nvPr>
        </p:nvSpPr>
        <p:spPr/>
        <p:txBody>
          <a:bodyPr/>
          <a:lstStyle/>
          <a:p>
            <a:r>
              <a:rPr lang="en-US" dirty="0"/>
              <a:t>P</a:t>
            </a:r>
            <a:r>
              <a:rPr lang="en-US" dirty="0" smtClean="0"/>
              <a:t>ick </a:t>
            </a:r>
            <a:r>
              <a:rPr lang="en-US" dirty="0" smtClean="0"/>
              <a:t>and choose what options will work best in your </a:t>
            </a:r>
            <a:r>
              <a:rPr lang="en-US" dirty="0" smtClean="0"/>
              <a:t>school and with your students.</a:t>
            </a:r>
            <a:endParaRPr lang="en-US" dirty="0"/>
          </a:p>
        </p:txBody>
      </p:sp>
      <p:pic>
        <p:nvPicPr>
          <p:cNvPr id="10" name="Picture 9" descr="applecrunch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787" y="3643413"/>
            <a:ext cx="6477000" cy="2912752"/>
          </a:xfrm>
          <a:prstGeom prst="rect">
            <a:avLst/>
          </a:prstGeom>
        </p:spPr>
      </p:pic>
    </p:spTree>
    <p:extLst>
      <p:ext uri="{BB962C8B-B14F-4D97-AF65-F5344CB8AC3E}">
        <p14:creationId xmlns:p14="http://schemas.microsoft.com/office/powerpoint/2010/main" val="6169836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schools do to celebrate?</a:t>
            </a:r>
            <a:endParaRPr lang="en-US" dirty="0"/>
          </a:p>
        </p:txBody>
      </p:sp>
      <p:sp>
        <p:nvSpPr>
          <p:cNvPr id="3" name="Content Placeholder 2"/>
          <p:cNvSpPr>
            <a:spLocks noGrp="1"/>
          </p:cNvSpPr>
          <p:nvPr>
            <p:ph sz="half" idx="2"/>
          </p:nvPr>
        </p:nvSpPr>
        <p:spPr>
          <a:xfrm>
            <a:off x="497541" y="1600199"/>
            <a:ext cx="3657600" cy="4525963"/>
          </a:xfrm>
        </p:spPr>
        <p:txBody>
          <a:bodyPr>
            <a:normAutofit lnSpcReduction="10000"/>
          </a:bodyPr>
          <a:lstStyle/>
          <a:p>
            <a:pPr marL="0" indent="0" algn="ctr">
              <a:buNone/>
            </a:pPr>
            <a:r>
              <a:rPr lang="en-US" sz="2400" dirty="0" smtClean="0"/>
              <a:t>Use nutrition education activities from Agriculture in the Classroom during your school day. </a:t>
            </a:r>
            <a:endParaRPr lang="en-US" sz="2400" dirty="0" smtClean="0"/>
          </a:p>
          <a:p>
            <a:pPr marL="0" indent="0" algn="ctr">
              <a:buNone/>
            </a:pPr>
            <a:r>
              <a:rPr lang="en-US" sz="2400" dirty="0" smtClean="0"/>
              <a:t>They </a:t>
            </a:r>
            <a:r>
              <a:rPr lang="en-US" sz="2400" dirty="0" smtClean="0"/>
              <a:t>include information on why apples are good for us, how farmers grow apples, and what other careers are related to growing apples.</a:t>
            </a:r>
            <a:endParaRPr lang="en-US" sz="2400" dirty="0"/>
          </a:p>
        </p:txBody>
      </p:sp>
      <p:pic>
        <p:nvPicPr>
          <p:cNvPr id="8" name="Content Placeholder 7" descr="AG_Mag_Apples_English_cover-600px-wide.jpg"/>
          <p:cNvPicPr>
            <a:picLocks noGrp="1" noChangeAspect="1"/>
          </p:cNvPicPr>
          <p:nvPr>
            <p:ph sz="quarter" idx="4"/>
          </p:nvPr>
        </p:nvPicPr>
        <p:blipFill>
          <a:blip r:embed="rId3">
            <a:extLst>
              <a:ext uri="{28A0092B-C50C-407E-A947-70E740481C1C}">
                <a14:useLocalDpi xmlns:a14="http://schemas.microsoft.com/office/drawing/2010/main" val="0"/>
              </a:ext>
            </a:extLst>
          </a:blip>
          <a:srcRect l="-5722" r="-5722"/>
          <a:stretch>
            <a:fillRect/>
          </a:stretch>
        </p:blipFill>
        <p:spPr>
          <a:xfrm>
            <a:off x="4400550" y="1143000"/>
            <a:ext cx="3657600" cy="4983163"/>
          </a:xfrm>
        </p:spPr>
      </p:pic>
    </p:spTree>
    <p:extLst>
      <p:ext uri="{BB962C8B-B14F-4D97-AF65-F5344CB8AC3E}">
        <p14:creationId xmlns:p14="http://schemas.microsoft.com/office/powerpoint/2010/main" val="28434316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schools do to celebrate?</a:t>
            </a:r>
            <a:endParaRPr lang="en-US" dirty="0"/>
          </a:p>
        </p:txBody>
      </p:sp>
      <p:sp>
        <p:nvSpPr>
          <p:cNvPr id="3" name="Content Placeholder 2"/>
          <p:cNvSpPr>
            <a:spLocks noGrp="1"/>
          </p:cNvSpPr>
          <p:nvPr>
            <p:ph sz="half" idx="2"/>
          </p:nvPr>
        </p:nvSpPr>
        <p:spPr/>
        <p:txBody>
          <a:bodyPr>
            <a:normAutofit fontScale="85000" lnSpcReduction="10000"/>
          </a:bodyPr>
          <a:lstStyle/>
          <a:p>
            <a:r>
              <a:rPr lang="en-US" sz="2800" dirty="0" smtClean="0"/>
              <a:t>Take photos!</a:t>
            </a:r>
          </a:p>
          <a:p>
            <a:r>
              <a:rPr lang="en-US" sz="2800" dirty="0" smtClean="0"/>
              <a:t>Post them on </a:t>
            </a:r>
            <a:r>
              <a:rPr lang="en-US" sz="2800" dirty="0" smtClean="0"/>
              <a:t>facebook</a:t>
            </a:r>
            <a:r>
              <a:rPr lang="en-US" sz="2800" dirty="0"/>
              <a:t> </a:t>
            </a:r>
            <a:r>
              <a:rPr lang="en-US" sz="2800" dirty="0" smtClean="0"/>
              <a:t>and our website!</a:t>
            </a:r>
            <a:endParaRPr lang="en-US" sz="2800" dirty="0" smtClean="0"/>
          </a:p>
          <a:p>
            <a:r>
              <a:rPr lang="en-US" sz="2800" dirty="0" err="1" smtClean="0"/>
              <a:t>Facebook.com</a:t>
            </a:r>
            <a:r>
              <a:rPr lang="en-US" sz="2800" dirty="0" smtClean="0"/>
              <a:t>/</a:t>
            </a:r>
            <a:r>
              <a:rPr lang="en-US" sz="2800" dirty="0" err="1" smtClean="0"/>
              <a:t>greatlakesgreat</a:t>
            </a:r>
            <a:r>
              <a:rPr lang="en-US" sz="2800" dirty="0"/>
              <a:t> </a:t>
            </a:r>
            <a:r>
              <a:rPr lang="en-US" sz="2800" dirty="0" err="1" smtClean="0"/>
              <a:t>applecrunch</a:t>
            </a:r>
            <a:endParaRPr lang="en-US" sz="2800" dirty="0" smtClean="0"/>
          </a:p>
          <a:p>
            <a:r>
              <a:rPr lang="en-US" sz="2800" dirty="0" err="1" smtClean="0"/>
              <a:t>Illinoisgreatapple</a:t>
            </a:r>
            <a:r>
              <a:rPr lang="en-US" sz="2800" dirty="0" smtClean="0"/>
              <a:t> </a:t>
            </a:r>
            <a:r>
              <a:rPr lang="en-US" sz="2800" dirty="0" err="1" smtClean="0"/>
              <a:t>crunch.com</a:t>
            </a:r>
            <a:endParaRPr lang="en-US" sz="2800" dirty="0"/>
          </a:p>
        </p:txBody>
      </p:sp>
      <p:pic>
        <p:nvPicPr>
          <p:cNvPr id="7" name="Content Placeholder 6" descr="applecrunchschool5.jpg"/>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l="12710" r="12710"/>
          <a:stretch>
            <a:fillRect/>
          </a:stretch>
        </p:blipFill>
        <p:spPr/>
      </p:pic>
      <p:sp>
        <p:nvSpPr>
          <p:cNvPr id="5" name="Text Placeholder 4"/>
          <p:cNvSpPr>
            <a:spLocks noGrp="1"/>
          </p:cNvSpPr>
          <p:nvPr>
            <p:ph type="body" idx="1"/>
          </p:nvPr>
        </p:nvSpPr>
        <p:spPr/>
        <p:txBody>
          <a:bodyPr/>
          <a:lstStyle/>
          <a:p>
            <a:r>
              <a:rPr lang="en-US" dirty="0" smtClean="0"/>
              <a:t> </a:t>
            </a:r>
            <a:endParaRPr lang="en-US" dirty="0"/>
          </a:p>
        </p:txBody>
      </p:sp>
      <p:sp>
        <p:nvSpPr>
          <p:cNvPr id="6" name="Text Placeholder 5"/>
          <p:cNvSpPr>
            <a:spLocks noGrp="1"/>
          </p:cNvSpPr>
          <p:nvPr>
            <p:ph type="body" sz="quarter" idx="3"/>
          </p:nvPr>
        </p:nvSpPr>
        <p:spPr/>
        <p:txBody>
          <a:bodyPr/>
          <a:lstStyle/>
          <a:p>
            <a:r>
              <a:rPr lang="en-US" dirty="0" smtClean="0"/>
              <a:t> </a:t>
            </a:r>
            <a:endParaRPr lang="en-US" dirty="0"/>
          </a:p>
        </p:txBody>
      </p:sp>
    </p:spTree>
    <p:extLst>
      <p:ext uri="{BB962C8B-B14F-4D97-AF65-F5344CB8AC3E}">
        <p14:creationId xmlns:p14="http://schemas.microsoft.com/office/powerpoint/2010/main" val="4718577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2369</TotalTime>
  <Words>1509</Words>
  <Application>Microsoft Macintosh PowerPoint</Application>
  <PresentationFormat>On-screen Show (4:3)</PresentationFormat>
  <Paragraphs>108</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Advantage</vt:lpstr>
      <vt:lpstr>Great Apple Crunch October 13, 2016 at noon!</vt:lpstr>
      <vt:lpstr>Great Apple Crunch in Illinois 2016</vt:lpstr>
      <vt:lpstr>What is the Great Apple Crunch?</vt:lpstr>
      <vt:lpstr>What is the Illinois Farm to School Network?</vt:lpstr>
      <vt:lpstr>Get students excited about healthy food! Teach kids of all ages about agriculture. Support Illinois farmers – some of whom are selling to schools for the first time.</vt:lpstr>
      <vt:lpstr>New website makes it easy!</vt:lpstr>
      <vt:lpstr>What can schools do to celebrate?</vt:lpstr>
      <vt:lpstr>What can schools do to celebrate?</vt:lpstr>
      <vt:lpstr>What can schools do to celebrate?</vt:lpstr>
      <vt:lpstr>Here are some ideas for additional fun activities:</vt:lpstr>
      <vt:lpstr>Serve apples in the classroom or do cafeteria taste tests</vt:lpstr>
      <vt:lpstr>Hang the Apple Crunch Poster in your cafeteria!</vt:lpstr>
      <vt:lpstr>Visit a local apple orchard</vt:lpstr>
      <vt:lpstr>Get the media involved!</vt:lpstr>
      <vt:lpstr>How to purchase local apples for the Crunch – for public schools</vt:lpstr>
      <vt:lpstr>What if you’re a private or parochial school – or you are having trouble buying through your distributor?</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Apple Crunch October 22, 2015</dc:title>
  <dc:creator>Lydia Mills</dc:creator>
  <cp:lastModifiedBy>Lydia Mills</cp:lastModifiedBy>
  <cp:revision>44</cp:revision>
  <cp:lastPrinted>2016-07-19T16:32:57Z</cp:lastPrinted>
  <dcterms:created xsi:type="dcterms:W3CDTF">2015-09-04T18:59:03Z</dcterms:created>
  <dcterms:modified xsi:type="dcterms:W3CDTF">2016-07-19T20:22:55Z</dcterms:modified>
</cp:coreProperties>
</file>