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2.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8" r:id="rId3"/>
    <p:sldId id="307" r:id="rId4"/>
    <p:sldId id="309" r:id="rId5"/>
    <p:sldId id="310" r:id="rId6"/>
    <p:sldId id="308" r:id="rId7"/>
    <p:sldId id="317" r:id="rId8"/>
    <p:sldId id="318" r:id="rId9"/>
    <p:sldId id="316" r:id="rId10"/>
    <p:sldId id="319" r:id="rId11"/>
    <p:sldId id="321" r:id="rId12"/>
    <p:sldId id="289" r:id="rId13"/>
    <p:sldId id="315" r:id="rId14"/>
    <p:sldId id="320" r:id="rId15"/>
  </p:sldIdLst>
  <p:sldSz cx="12192000" cy="6858000"/>
  <p:notesSz cx="6858000" cy="9144000"/>
  <p:embeddedFontLs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364" autoAdjust="0"/>
  </p:normalViewPr>
  <p:slideViewPr>
    <p:cSldViewPr snapToGrid="0">
      <p:cViewPr varScale="1">
        <p:scale>
          <a:sx n="67" d="100"/>
          <a:sy n="67"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93C24-7EA1-411F-8549-48EADAFDB1F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FF4209A2-43F7-4724-B190-9768B3175423}">
      <dgm:prSet phldrT="[Text]"/>
      <dgm:spPr/>
      <dgm:t>
        <a:bodyPr/>
        <a:lstStyle/>
        <a:p>
          <a:r>
            <a:rPr lang="en-US" dirty="0" smtClean="0"/>
            <a:t>  Programming                                                 </a:t>
          </a:r>
          <a:endParaRPr lang="en-US" dirty="0"/>
        </a:p>
      </dgm:t>
    </dgm:pt>
    <dgm:pt modelId="{C55C29DF-1F06-4198-B32D-E98E5D14B6AF}" type="parTrans" cxnId="{6C31943B-4BD5-4746-875E-69D982E0F880}">
      <dgm:prSet/>
      <dgm:spPr/>
      <dgm:t>
        <a:bodyPr/>
        <a:lstStyle/>
        <a:p>
          <a:endParaRPr lang="en-US"/>
        </a:p>
      </dgm:t>
    </dgm:pt>
    <dgm:pt modelId="{7F3C8179-B79A-4DAF-9A0F-CB4946E959B7}" type="sibTrans" cxnId="{6C31943B-4BD5-4746-875E-69D982E0F880}">
      <dgm:prSet/>
      <dgm:spPr/>
      <dgm:t>
        <a:bodyPr/>
        <a:lstStyle/>
        <a:p>
          <a:endParaRPr lang="en-US"/>
        </a:p>
      </dgm:t>
    </dgm:pt>
    <dgm:pt modelId="{652E5999-BDAB-4F03-9516-11855D181F48}">
      <dgm:prSet phldrT="[Text]"/>
      <dgm:spPr/>
      <dgm:t>
        <a:bodyPr/>
        <a:lstStyle/>
        <a:p>
          <a:r>
            <a:rPr lang="en-US" dirty="0" smtClean="0"/>
            <a:t>Connections</a:t>
          </a:r>
          <a:endParaRPr lang="en-US" dirty="0"/>
        </a:p>
      </dgm:t>
    </dgm:pt>
    <dgm:pt modelId="{AA5F5B20-2D66-4B4F-91FC-29264A24386B}" type="parTrans" cxnId="{A44949E3-A721-47F0-8046-5C6DD823E711}">
      <dgm:prSet/>
      <dgm:spPr/>
      <dgm:t>
        <a:bodyPr/>
        <a:lstStyle/>
        <a:p>
          <a:endParaRPr lang="en-US"/>
        </a:p>
      </dgm:t>
    </dgm:pt>
    <dgm:pt modelId="{9957FBA3-A77B-4C09-B848-064B32ED5C0D}" type="sibTrans" cxnId="{A44949E3-A721-47F0-8046-5C6DD823E711}">
      <dgm:prSet/>
      <dgm:spPr/>
      <dgm:t>
        <a:bodyPr/>
        <a:lstStyle/>
        <a:p>
          <a:endParaRPr lang="en-US"/>
        </a:p>
      </dgm:t>
    </dgm:pt>
    <dgm:pt modelId="{64837672-4B92-4DD9-B75B-6624C81B63B7}">
      <dgm:prSet phldrT="[Text]" custT="1"/>
      <dgm:spPr/>
      <dgm:t>
        <a:bodyPr/>
        <a:lstStyle/>
        <a:p>
          <a:endParaRPr lang="en-US" sz="2000" dirty="0">
            <a:solidFill>
              <a:schemeClr val="bg2"/>
            </a:solidFill>
          </a:endParaRPr>
        </a:p>
      </dgm:t>
    </dgm:pt>
    <dgm:pt modelId="{67EFB12C-3BDA-4F3C-B850-18F5250A5BD3}" type="parTrans" cxnId="{915D942F-7F5F-4A8C-B854-84934BB816B9}">
      <dgm:prSet/>
      <dgm:spPr/>
      <dgm:t>
        <a:bodyPr/>
        <a:lstStyle/>
        <a:p>
          <a:endParaRPr lang="en-US"/>
        </a:p>
      </dgm:t>
    </dgm:pt>
    <dgm:pt modelId="{8DC1F902-D716-4370-9741-C04E1D6F5B1C}" type="sibTrans" cxnId="{915D942F-7F5F-4A8C-B854-84934BB816B9}">
      <dgm:prSet/>
      <dgm:spPr/>
      <dgm:t>
        <a:bodyPr/>
        <a:lstStyle/>
        <a:p>
          <a:endParaRPr lang="en-US"/>
        </a:p>
      </dgm:t>
    </dgm:pt>
    <dgm:pt modelId="{D4066735-4A45-4917-B679-31EB078FF46D}">
      <dgm:prSet phldrT="[Text]" custT="1"/>
      <dgm:spPr/>
      <dgm:t>
        <a:bodyPr/>
        <a:lstStyle/>
        <a:p>
          <a:endParaRPr lang="en-US" sz="1600" dirty="0">
            <a:solidFill>
              <a:schemeClr val="bg2"/>
            </a:solidFill>
          </a:endParaRPr>
        </a:p>
      </dgm:t>
    </dgm:pt>
    <dgm:pt modelId="{F4CDBC06-438D-4C62-BA5F-37DF905955CC}" type="parTrans" cxnId="{16007DB3-11C9-4260-9974-E82AE9C15221}">
      <dgm:prSet/>
      <dgm:spPr/>
      <dgm:t>
        <a:bodyPr/>
        <a:lstStyle/>
        <a:p>
          <a:endParaRPr lang="en-US"/>
        </a:p>
      </dgm:t>
    </dgm:pt>
    <dgm:pt modelId="{1F4AE656-7709-480E-A0BE-94D744640A6B}" type="sibTrans" cxnId="{16007DB3-11C9-4260-9974-E82AE9C15221}">
      <dgm:prSet/>
      <dgm:spPr/>
      <dgm:t>
        <a:bodyPr/>
        <a:lstStyle/>
        <a:p>
          <a:endParaRPr lang="en-US"/>
        </a:p>
      </dgm:t>
    </dgm:pt>
    <dgm:pt modelId="{0E04D535-AD3B-4958-9289-24C1FBCA92BB}" type="pres">
      <dgm:prSet presAssocID="{4A693C24-7EA1-411F-8549-48EADAFDB1F2}" presName="linearFlow" presStyleCnt="0">
        <dgm:presLayoutVars>
          <dgm:dir/>
          <dgm:animLvl val="lvl"/>
          <dgm:resizeHandles/>
        </dgm:presLayoutVars>
      </dgm:prSet>
      <dgm:spPr/>
    </dgm:pt>
    <dgm:pt modelId="{A6EEFAFE-C1BA-40C4-BEAC-EB1F2134CEF1}" type="pres">
      <dgm:prSet presAssocID="{FF4209A2-43F7-4724-B190-9768B3175423}" presName="compositeNode" presStyleCnt="0">
        <dgm:presLayoutVars>
          <dgm:bulletEnabled val="1"/>
        </dgm:presLayoutVars>
      </dgm:prSet>
      <dgm:spPr/>
    </dgm:pt>
    <dgm:pt modelId="{A2EEF0E0-61E0-4DFC-86A1-E3F3B1E8DAD4}" type="pres">
      <dgm:prSet presAssocID="{FF4209A2-43F7-4724-B190-9768B3175423}"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AB5C2F3E-550F-4ABB-B063-9469ED4DA875}" type="pres">
      <dgm:prSet presAssocID="{FF4209A2-43F7-4724-B190-9768B3175423}" presName="childNode" presStyleLbl="node1" presStyleIdx="0" presStyleCnt="2" custScaleX="97947" custLinFactNeighborX="-1145" custLinFactNeighborY="-690">
        <dgm:presLayoutVars>
          <dgm:bulletEnabled val="1"/>
        </dgm:presLayoutVars>
      </dgm:prSet>
      <dgm:spPr/>
      <dgm:t>
        <a:bodyPr/>
        <a:lstStyle/>
        <a:p>
          <a:endParaRPr lang="en-US"/>
        </a:p>
      </dgm:t>
    </dgm:pt>
    <dgm:pt modelId="{7F113E83-9B93-4B14-B815-250C26F26F60}" type="pres">
      <dgm:prSet presAssocID="{FF4209A2-43F7-4724-B190-9768B3175423}" presName="parentNode" presStyleLbl="revTx" presStyleIdx="0" presStyleCnt="2">
        <dgm:presLayoutVars>
          <dgm:chMax val="0"/>
          <dgm:bulletEnabled val="1"/>
        </dgm:presLayoutVars>
      </dgm:prSet>
      <dgm:spPr/>
      <dgm:t>
        <a:bodyPr/>
        <a:lstStyle/>
        <a:p>
          <a:endParaRPr lang="en-US"/>
        </a:p>
      </dgm:t>
    </dgm:pt>
    <dgm:pt modelId="{2B004F51-0C75-4C8C-B5C1-51974E01FA47}" type="pres">
      <dgm:prSet presAssocID="{7F3C8179-B79A-4DAF-9A0F-CB4946E959B7}" presName="sibTrans" presStyleCnt="0"/>
      <dgm:spPr/>
    </dgm:pt>
    <dgm:pt modelId="{71FEBB13-369C-4044-B973-CA0D7B414BDE}" type="pres">
      <dgm:prSet presAssocID="{652E5999-BDAB-4F03-9516-11855D181F48}" presName="compositeNode" presStyleCnt="0">
        <dgm:presLayoutVars>
          <dgm:bulletEnabled val="1"/>
        </dgm:presLayoutVars>
      </dgm:prSet>
      <dgm:spPr/>
    </dgm:pt>
    <dgm:pt modelId="{08157622-D82C-4B7D-A116-AC5C3A5A69C8}" type="pres">
      <dgm:prSet presAssocID="{652E5999-BDAB-4F03-9516-11855D181F48}"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E0723B0-FE29-46A0-A420-16D563F0D33A}" type="pres">
      <dgm:prSet presAssocID="{652E5999-BDAB-4F03-9516-11855D181F48}" presName="childNode" presStyleLbl="node1" presStyleIdx="1" presStyleCnt="2" custScaleX="96943" custLinFactNeighborX="-6055" custLinFactNeighborY="-1345">
        <dgm:presLayoutVars>
          <dgm:bulletEnabled val="1"/>
        </dgm:presLayoutVars>
      </dgm:prSet>
      <dgm:spPr/>
      <dgm:t>
        <a:bodyPr/>
        <a:lstStyle/>
        <a:p>
          <a:endParaRPr lang="en-US"/>
        </a:p>
      </dgm:t>
    </dgm:pt>
    <dgm:pt modelId="{5B788FD0-A94E-4531-8F9E-5ED3AE790450}" type="pres">
      <dgm:prSet presAssocID="{652E5999-BDAB-4F03-9516-11855D181F48}" presName="parentNode" presStyleLbl="revTx" presStyleIdx="1" presStyleCnt="2">
        <dgm:presLayoutVars>
          <dgm:chMax val="0"/>
          <dgm:bulletEnabled val="1"/>
        </dgm:presLayoutVars>
      </dgm:prSet>
      <dgm:spPr/>
      <dgm:t>
        <a:bodyPr/>
        <a:lstStyle/>
        <a:p>
          <a:endParaRPr lang="en-US"/>
        </a:p>
      </dgm:t>
    </dgm:pt>
  </dgm:ptLst>
  <dgm:cxnLst>
    <dgm:cxn modelId="{85FF0988-70FD-42D7-A515-58983B2E43B8}" type="presOf" srcId="{652E5999-BDAB-4F03-9516-11855D181F48}" destId="{5B788FD0-A94E-4531-8F9E-5ED3AE790450}" srcOrd="0" destOrd="0" presId="urn:microsoft.com/office/officeart/2005/8/layout/hList2"/>
    <dgm:cxn modelId="{00FA7632-2011-40BC-9C9A-14B42DFAF466}" type="presOf" srcId="{FF4209A2-43F7-4724-B190-9768B3175423}" destId="{7F113E83-9B93-4B14-B815-250C26F26F60}" srcOrd="0" destOrd="0" presId="urn:microsoft.com/office/officeart/2005/8/layout/hList2"/>
    <dgm:cxn modelId="{A44949E3-A721-47F0-8046-5C6DD823E711}" srcId="{4A693C24-7EA1-411F-8549-48EADAFDB1F2}" destId="{652E5999-BDAB-4F03-9516-11855D181F48}" srcOrd="1" destOrd="0" parTransId="{AA5F5B20-2D66-4B4F-91FC-29264A24386B}" sibTransId="{9957FBA3-A77B-4C09-B848-064B32ED5C0D}"/>
    <dgm:cxn modelId="{1766EEF7-0ACB-4C37-8049-B5C12809B117}" type="presOf" srcId="{D4066735-4A45-4917-B679-31EB078FF46D}" destId="{FE0723B0-FE29-46A0-A420-16D563F0D33A}" srcOrd="0" destOrd="1" presId="urn:microsoft.com/office/officeart/2005/8/layout/hList2"/>
    <dgm:cxn modelId="{2FF1BB14-1F96-4C94-B7BE-0EE80389F258}" type="presOf" srcId="{64837672-4B92-4DD9-B75B-6624C81B63B7}" destId="{FE0723B0-FE29-46A0-A420-16D563F0D33A}" srcOrd="0" destOrd="0" presId="urn:microsoft.com/office/officeart/2005/8/layout/hList2"/>
    <dgm:cxn modelId="{6C31943B-4BD5-4746-875E-69D982E0F880}" srcId="{4A693C24-7EA1-411F-8549-48EADAFDB1F2}" destId="{FF4209A2-43F7-4724-B190-9768B3175423}" srcOrd="0" destOrd="0" parTransId="{C55C29DF-1F06-4198-B32D-E98E5D14B6AF}" sibTransId="{7F3C8179-B79A-4DAF-9A0F-CB4946E959B7}"/>
    <dgm:cxn modelId="{16007DB3-11C9-4260-9974-E82AE9C15221}" srcId="{652E5999-BDAB-4F03-9516-11855D181F48}" destId="{D4066735-4A45-4917-B679-31EB078FF46D}" srcOrd="1" destOrd="0" parTransId="{F4CDBC06-438D-4C62-BA5F-37DF905955CC}" sibTransId="{1F4AE656-7709-480E-A0BE-94D744640A6B}"/>
    <dgm:cxn modelId="{C486A5E4-B59E-4656-8665-1C536B8BD929}" type="presOf" srcId="{4A693C24-7EA1-411F-8549-48EADAFDB1F2}" destId="{0E04D535-AD3B-4958-9289-24C1FBCA92BB}" srcOrd="0" destOrd="0" presId="urn:microsoft.com/office/officeart/2005/8/layout/hList2"/>
    <dgm:cxn modelId="{915D942F-7F5F-4A8C-B854-84934BB816B9}" srcId="{652E5999-BDAB-4F03-9516-11855D181F48}" destId="{64837672-4B92-4DD9-B75B-6624C81B63B7}" srcOrd="0" destOrd="0" parTransId="{67EFB12C-3BDA-4F3C-B850-18F5250A5BD3}" sibTransId="{8DC1F902-D716-4370-9741-C04E1D6F5B1C}"/>
    <dgm:cxn modelId="{9A0DF57F-6DB3-4882-BC19-1707B11195C2}" type="presParOf" srcId="{0E04D535-AD3B-4958-9289-24C1FBCA92BB}" destId="{A6EEFAFE-C1BA-40C4-BEAC-EB1F2134CEF1}" srcOrd="0" destOrd="0" presId="urn:microsoft.com/office/officeart/2005/8/layout/hList2"/>
    <dgm:cxn modelId="{4ED4B7EF-4C68-45E3-850F-1CF3F8C4605B}" type="presParOf" srcId="{A6EEFAFE-C1BA-40C4-BEAC-EB1F2134CEF1}" destId="{A2EEF0E0-61E0-4DFC-86A1-E3F3B1E8DAD4}" srcOrd="0" destOrd="0" presId="urn:microsoft.com/office/officeart/2005/8/layout/hList2"/>
    <dgm:cxn modelId="{AB6E3C47-D09A-4FA4-BA75-51E81D078B9D}" type="presParOf" srcId="{A6EEFAFE-C1BA-40C4-BEAC-EB1F2134CEF1}" destId="{AB5C2F3E-550F-4ABB-B063-9469ED4DA875}" srcOrd="1" destOrd="0" presId="urn:microsoft.com/office/officeart/2005/8/layout/hList2"/>
    <dgm:cxn modelId="{7AE7EA9D-0F9B-4FBD-9060-7817853DAEAB}" type="presParOf" srcId="{A6EEFAFE-C1BA-40C4-BEAC-EB1F2134CEF1}" destId="{7F113E83-9B93-4B14-B815-250C26F26F60}" srcOrd="2" destOrd="0" presId="urn:microsoft.com/office/officeart/2005/8/layout/hList2"/>
    <dgm:cxn modelId="{B76FEE87-EB06-4153-B14A-8B67C43EF1E6}" type="presParOf" srcId="{0E04D535-AD3B-4958-9289-24C1FBCA92BB}" destId="{2B004F51-0C75-4C8C-B5C1-51974E01FA47}" srcOrd="1" destOrd="0" presId="urn:microsoft.com/office/officeart/2005/8/layout/hList2"/>
    <dgm:cxn modelId="{F1D7A5FC-5389-4423-B7B2-E4F052825B84}" type="presParOf" srcId="{0E04D535-AD3B-4958-9289-24C1FBCA92BB}" destId="{71FEBB13-369C-4044-B973-CA0D7B414BDE}" srcOrd="2" destOrd="0" presId="urn:microsoft.com/office/officeart/2005/8/layout/hList2"/>
    <dgm:cxn modelId="{A3B56B51-0DB6-4EE4-A86E-2AA410A79BA9}" type="presParOf" srcId="{71FEBB13-369C-4044-B973-CA0D7B414BDE}" destId="{08157622-D82C-4B7D-A116-AC5C3A5A69C8}" srcOrd="0" destOrd="0" presId="urn:microsoft.com/office/officeart/2005/8/layout/hList2"/>
    <dgm:cxn modelId="{0ADAD3D9-B974-4B6A-808E-A6590428448D}" type="presParOf" srcId="{71FEBB13-369C-4044-B973-CA0D7B414BDE}" destId="{FE0723B0-FE29-46A0-A420-16D563F0D33A}" srcOrd="1" destOrd="0" presId="urn:microsoft.com/office/officeart/2005/8/layout/hList2"/>
    <dgm:cxn modelId="{C82D1A5D-9CA0-435D-A24B-B3B70EDFC674}" type="presParOf" srcId="{71FEBB13-369C-4044-B973-CA0D7B414BDE}" destId="{5B788FD0-A94E-4531-8F9E-5ED3AE790450}" srcOrd="2" destOrd="0" presId="urn:microsoft.com/office/officeart/2005/8/layout/hList2"/>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13E83-9B93-4B14-B815-250C26F26F60}">
      <dsp:nvSpPr>
        <dsp:cNvPr id="0" name=""/>
        <dsp:cNvSpPr/>
      </dsp:nvSpPr>
      <dsp:spPr>
        <a:xfrm rot="16200000">
          <a:off x="-1655521" y="2800603"/>
          <a:ext cx="4179801" cy="7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8311" bIns="0" numCol="1" spcCol="1270" anchor="t" anchorCtr="0">
          <a:noAutofit/>
        </a:bodyPr>
        <a:lstStyle/>
        <a:p>
          <a:pPr lvl="0" algn="r" defTabSz="1778000">
            <a:lnSpc>
              <a:spcPct val="90000"/>
            </a:lnSpc>
            <a:spcBef>
              <a:spcPct val="0"/>
            </a:spcBef>
            <a:spcAft>
              <a:spcPct val="35000"/>
            </a:spcAft>
          </a:pPr>
          <a:r>
            <a:rPr lang="en-US" sz="4000" kern="1200" dirty="0" smtClean="0"/>
            <a:t>  Programming                                                 </a:t>
          </a:r>
          <a:endParaRPr lang="en-US" sz="4000" kern="1200" dirty="0"/>
        </a:p>
      </dsp:txBody>
      <dsp:txXfrm>
        <a:off x="-1655521" y="2800603"/>
        <a:ext cx="4179801" cy="757769"/>
      </dsp:txXfrm>
    </dsp:sp>
    <dsp:sp modelId="{AB5C2F3E-550F-4ABB-B063-9469ED4DA875}">
      <dsp:nvSpPr>
        <dsp:cNvPr id="0" name=""/>
        <dsp:cNvSpPr/>
      </dsp:nvSpPr>
      <dsp:spPr>
        <a:xfrm>
          <a:off x="808790" y="1060746"/>
          <a:ext cx="3697005" cy="4179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EF0E0-61E0-4DFC-86A1-E3F3B1E8DAD4}">
      <dsp:nvSpPr>
        <dsp:cNvPr id="0" name=""/>
        <dsp:cNvSpPr/>
      </dsp:nvSpPr>
      <dsp:spPr>
        <a:xfrm>
          <a:off x="55494" y="89331"/>
          <a:ext cx="1515538" cy="15155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88FD0-A94E-4531-8F9E-5ED3AE790450}">
      <dsp:nvSpPr>
        <dsp:cNvPr id="0" name=""/>
        <dsp:cNvSpPr/>
      </dsp:nvSpPr>
      <dsp:spPr>
        <a:xfrm rot="16200000">
          <a:off x="3817316" y="2800603"/>
          <a:ext cx="4179801" cy="7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8311" bIns="0" numCol="1" spcCol="1270" anchor="t" anchorCtr="0">
          <a:noAutofit/>
        </a:bodyPr>
        <a:lstStyle/>
        <a:p>
          <a:pPr lvl="0" algn="r" defTabSz="1778000">
            <a:lnSpc>
              <a:spcPct val="90000"/>
            </a:lnSpc>
            <a:spcBef>
              <a:spcPct val="0"/>
            </a:spcBef>
            <a:spcAft>
              <a:spcPct val="35000"/>
            </a:spcAft>
          </a:pPr>
          <a:r>
            <a:rPr lang="en-US" sz="4000" kern="1200" dirty="0" smtClean="0"/>
            <a:t>Connections</a:t>
          </a:r>
          <a:endParaRPr lang="en-US" sz="4000" kern="1200" dirty="0"/>
        </a:p>
      </dsp:txBody>
      <dsp:txXfrm>
        <a:off x="3817316" y="2800603"/>
        <a:ext cx="4179801" cy="757769"/>
      </dsp:txXfrm>
    </dsp:sp>
    <dsp:sp modelId="{FE0723B0-FE29-46A0-A420-16D563F0D33A}">
      <dsp:nvSpPr>
        <dsp:cNvPr id="0" name=""/>
        <dsp:cNvSpPr/>
      </dsp:nvSpPr>
      <dsp:spPr>
        <a:xfrm>
          <a:off x="6115249" y="1033368"/>
          <a:ext cx="3659109" cy="4179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668311"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chemeClr val="bg2"/>
            </a:solidFill>
          </a:endParaRPr>
        </a:p>
        <a:p>
          <a:pPr marL="171450" lvl="1" indent="-171450" algn="l" defTabSz="711200">
            <a:lnSpc>
              <a:spcPct val="90000"/>
            </a:lnSpc>
            <a:spcBef>
              <a:spcPct val="0"/>
            </a:spcBef>
            <a:spcAft>
              <a:spcPct val="15000"/>
            </a:spcAft>
            <a:buChar char="••"/>
          </a:pPr>
          <a:endParaRPr lang="en-US" sz="1600" kern="1200" dirty="0">
            <a:solidFill>
              <a:schemeClr val="bg2"/>
            </a:solidFill>
          </a:endParaRPr>
        </a:p>
      </dsp:txBody>
      <dsp:txXfrm>
        <a:off x="6115249" y="1033368"/>
        <a:ext cx="3659109" cy="4179801"/>
      </dsp:txXfrm>
    </dsp:sp>
    <dsp:sp modelId="{08157622-D82C-4B7D-A116-AC5C3A5A69C8}">
      <dsp:nvSpPr>
        <dsp:cNvPr id="0" name=""/>
        <dsp:cNvSpPr/>
      </dsp:nvSpPr>
      <dsp:spPr>
        <a:xfrm>
          <a:off x="5528332" y="89331"/>
          <a:ext cx="1515538" cy="15155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baseline="0" dirty="0" smtClean="0">
              <a:solidFill>
                <a:schemeClr val="dk1"/>
              </a:solidFill>
              <a:latin typeface="Calibri"/>
              <a:ea typeface="Calibri"/>
              <a:cs typeface="Calibri"/>
              <a:sym typeface="Calibri"/>
            </a:endParaRPr>
          </a:p>
          <a:p>
            <a:r>
              <a:rPr lang="en-US" sz="1200" b="0" i="0" u="none" strike="noStrike" cap="none" baseline="0" dirty="0" smtClean="0">
                <a:solidFill>
                  <a:schemeClr val="dk1"/>
                </a:solidFill>
                <a:latin typeface="Calibri"/>
                <a:ea typeface="Calibri"/>
                <a:cs typeface="Calibri"/>
                <a:sym typeface="Calibri"/>
              </a:rPr>
              <a:t> Adding Farm to School Programming, One Apple at a Time! Room D244 Build a sustainable program that can connect to your site's existing efforts. </a:t>
            </a:r>
          </a:p>
          <a:p>
            <a:r>
              <a:rPr lang="en-US" sz="1200" b="0" i="0" u="none" strike="noStrike" cap="none" baseline="0" dirty="0" smtClean="0">
                <a:solidFill>
                  <a:schemeClr val="dk1"/>
                </a:solidFill>
                <a:latin typeface="Calibri"/>
                <a:ea typeface="Calibri"/>
                <a:cs typeface="Calibri"/>
                <a:sym typeface="Calibri"/>
              </a:rPr>
              <a:t>Add programming pieces that will build your farm to school know-how and capabilities. Learn how to create a program poised to grow with your community. Understand how to create sustainability through donations, community experts, and funding sources near and far.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85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baseline="0" dirty="0" smtClean="0">
              <a:solidFill>
                <a:schemeClr val="dk1"/>
              </a:solidFill>
              <a:latin typeface="Calibri"/>
              <a:ea typeface="Calibri"/>
              <a:cs typeface="Calibri"/>
              <a:sym typeface="Calibri"/>
            </a:endParaRPr>
          </a:p>
          <a:p>
            <a:r>
              <a:rPr lang="en-US" sz="1200" b="0" i="0" u="none" strike="noStrike" cap="none" baseline="0" dirty="0" smtClean="0">
                <a:solidFill>
                  <a:schemeClr val="dk1"/>
                </a:solidFill>
                <a:latin typeface="Calibri"/>
                <a:ea typeface="Calibri"/>
                <a:cs typeface="Calibri"/>
                <a:sym typeface="Calibri"/>
              </a:rPr>
              <a:t> Adding Farm to School Programming, One Apple at a Time! Room D244 Build a sustainable program that can connect to your site's existing efforts. </a:t>
            </a:r>
          </a:p>
          <a:p>
            <a:r>
              <a:rPr lang="en-US" sz="1200" b="0" i="0" u="none" strike="noStrike" cap="none" baseline="0" dirty="0" smtClean="0">
                <a:solidFill>
                  <a:schemeClr val="dk1"/>
                </a:solidFill>
                <a:latin typeface="Calibri"/>
                <a:ea typeface="Calibri"/>
                <a:cs typeface="Calibri"/>
                <a:sym typeface="Calibri"/>
              </a:rPr>
              <a:t>Add programming pieces that will build your farm to school know-how and capabilities. Learn how to create a program poised to grow with your community. Understand how to create sustainability through donations, community experts, and funding sources near and far. </a:t>
            </a:r>
            <a:endParaRPr lang="en-US" dirty="0"/>
          </a:p>
        </p:txBody>
      </p:sp>
      <p:sp>
        <p:nvSpPr>
          <p:cNvPr id="4" name="Slide Number Placeholder 3"/>
          <p:cNvSpPr>
            <a:spLocks noGrp="1"/>
          </p:cNvSpPr>
          <p:nvPr>
            <p:ph type="sldNum" sz="quarter" idx="10"/>
          </p:nvPr>
        </p:nvSpPr>
        <p:spPr/>
        <p:txBody>
          <a:bodyPr/>
          <a:lstStyle/>
          <a:p>
            <a:fld id="{A76712C5-E336-4F93-B50E-6FB6B1CBB18B}" type="slidenum">
              <a:rPr lang="en-US" smtClean="0"/>
              <a:t>3</a:t>
            </a:fld>
            <a:endParaRPr lang="en-US"/>
          </a:p>
        </p:txBody>
      </p:sp>
    </p:spTree>
    <p:extLst>
      <p:ext uri="{BB962C8B-B14F-4D97-AF65-F5344CB8AC3E}">
        <p14:creationId xmlns:p14="http://schemas.microsoft.com/office/powerpoint/2010/main" val="1952812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r="423"/>
          <a:stretch/>
        </p:blipFill>
        <p:spPr>
          <a:xfrm>
            <a:off x="-28657" y="-23446"/>
            <a:ext cx="12244103" cy="5509846"/>
          </a:xfrm>
          <a:prstGeom prst="rect">
            <a:avLst/>
          </a:prstGeom>
          <a:noFill/>
          <a:ln>
            <a:noFill/>
          </a:ln>
        </p:spPr>
      </p:pic>
      <p:sp>
        <p:nvSpPr>
          <p:cNvPr id="16" name="Shape 16"/>
          <p:cNvSpPr/>
          <p:nvPr/>
        </p:nvSpPr>
        <p:spPr>
          <a:xfrm>
            <a:off x="2358189" y="2695074"/>
            <a:ext cx="7620000" cy="27913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 name="Shape 17"/>
          <p:cNvSpPr txBox="1">
            <a:spLocks noGrp="1"/>
          </p:cNvSpPr>
          <p:nvPr>
            <p:ph type="sldNum" idx="12"/>
          </p:nvPr>
        </p:nvSpPr>
        <p:spPr>
          <a:xfrm>
            <a:off x="3997402" y="5641483"/>
            <a:ext cx="4197196" cy="1168391"/>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000" b="0" i="0" u="none" strike="noStrike" cap="none">
                <a:solidFill>
                  <a:srgbClr val="656476"/>
                </a:solidFill>
                <a:latin typeface="Arial"/>
                <a:ea typeface="Arial"/>
                <a:cs typeface="Arial"/>
                <a:sym typeface="Arial"/>
              </a:defRPr>
            </a:lvl1pPr>
            <a:lvl2pPr marL="0" marR="0" lvl="1" indent="0" algn="ctr" rtl="0">
              <a:spcBef>
                <a:spcPts val="0"/>
              </a:spcBef>
              <a:buNone/>
              <a:defRPr sz="2000" b="0" i="0" u="none" strike="noStrike" cap="none">
                <a:solidFill>
                  <a:srgbClr val="656476"/>
                </a:solidFill>
                <a:latin typeface="Arial"/>
                <a:ea typeface="Arial"/>
                <a:cs typeface="Arial"/>
                <a:sym typeface="Arial"/>
              </a:defRPr>
            </a:lvl2pPr>
            <a:lvl3pPr marL="0" marR="0" lvl="2" indent="0" algn="ctr" rtl="0">
              <a:spcBef>
                <a:spcPts val="0"/>
              </a:spcBef>
              <a:buNone/>
              <a:defRPr sz="2000" b="0" i="0" u="none" strike="noStrike" cap="none">
                <a:solidFill>
                  <a:srgbClr val="656476"/>
                </a:solidFill>
                <a:latin typeface="Arial"/>
                <a:ea typeface="Arial"/>
                <a:cs typeface="Arial"/>
                <a:sym typeface="Arial"/>
              </a:defRPr>
            </a:lvl3pPr>
            <a:lvl4pPr marL="0" marR="0" lvl="3" indent="0" algn="ctr" rtl="0">
              <a:spcBef>
                <a:spcPts val="0"/>
              </a:spcBef>
              <a:buNone/>
              <a:defRPr sz="2000" b="0" i="0" u="none" strike="noStrike" cap="none">
                <a:solidFill>
                  <a:srgbClr val="656476"/>
                </a:solidFill>
                <a:latin typeface="Arial"/>
                <a:ea typeface="Arial"/>
                <a:cs typeface="Arial"/>
                <a:sym typeface="Arial"/>
              </a:defRPr>
            </a:lvl4pPr>
            <a:lvl5pPr marL="0" marR="0" lvl="4" indent="0" algn="ctr" rtl="0">
              <a:spcBef>
                <a:spcPts val="0"/>
              </a:spcBef>
              <a:buNone/>
              <a:defRPr sz="2000" b="0" i="0" u="none" strike="noStrike" cap="none">
                <a:solidFill>
                  <a:srgbClr val="656476"/>
                </a:solidFill>
                <a:latin typeface="Arial"/>
                <a:ea typeface="Arial"/>
                <a:cs typeface="Arial"/>
                <a:sym typeface="Arial"/>
              </a:defRPr>
            </a:lvl5pPr>
            <a:lvl6pPr marL="0" marR="0" lvl="5" indent="0" algn="ctr" rtl="0">
              <a:spcBef>
                <a:spcPts val="0"/>
              </a:spcBef>
              <a:buNone/>
              <a:defRPr sz="2000" b="0" i="0" u="none" strike="noStrike" cap="none">
                <a:solidFill>
                  <a:srgbClr val="656476"/>
                </a:solidFill>
                <a:latin typeface="Arial"/>
                <a:ea typeface="Arial"/>
                <a:cs typeface="Arial"/>
                <a:sym typeface="Arial"/>
              </a:defRPr>
            </a:lvl6pPr>
            <a:lvl7pPr marL="0" marR="0" lvl="6" indent="0" algn="ctr" rtl="0">
              <a:spcBef>
                <a:spcPts val="0"/>
              </a:spcBef>
              <a:buNone/>
              <a:defRPr sz="2000" b="0" i="0" u="none" strike="noStrike" cap="none">
                <a:solidFill>
                  <a:srgbClr val="656476"/>
                </a:solidFill>
                <a:latin typeface="Arial"/>
                <a:ea typeface="Arial"/>
                <a:cs typeface="Arial"/>
                <a:sym typeface="Arial"/>
              </a:defRPr>
            </a:lvl7pPr>
            <a:lvl8pPr marL="0" marR="0" lvl="7" indent="0" algn="ctr" rtl="0">
              <a:spcBef>
                <a:spcPts val="0"/>
              </a:spcBef>
              <a:buNone/>
              <a:defRPr sz="2000" b="0" i="0" u="none" strike="noStrike" cap="none">
                <a:solidFill>
                  <a:srgbClr val="656476"/>
                </a:solidFill>
                <a:latin typeface="Arial"/>
                <a:ea typeface="Arial"/>
                <a:cs typeface="Arial"/>
                <a:sym typeface="Arial"/>
              </a:defRPr>
            </a:lvl8pPr>
            <a:lvl9pPr marL="0" marR="0" lvl="8" indent="0" algn="ctr" rtl="0">
              <a:spcBef>
                <a:spcPts val="0"/>
              </a:spcBef>
              <a:buNone/>
              <a:defRPr sz="2000" b="0" i="0" u="none" strike="noStrike" cap="none">
                <a:solidFill>
                  <a:srgbClr val="656476"/>
                </a:solidFill>
                <a:latin typeface="Arial"/>
                <a:ea typeface="Arial"/>
                <a:cs typeface="Arial"/>
                <a:sym typeface="Arial"/>
              </a:defRPr>
            </a:lvl9pPr>
          </a:lstStyle>
          <a:p>
            <a:pPr marL="0" lvl="0" indent="0">
              <a:spcBef>
                <a:spcPts val="0"/>
              </a:spcBef>
              <a:spcAft>
                <a:spcPts val="0"/>
              </a:spcAft>
              <a:buNone/>
            </a:pPr>
            <a:r>
              <a:rPr lang="en-US"/>
              <a:t>www.illinoisfarmtoschool.org</a:t>
            </a:r>
            <a:endParaRPr sz="1600"/>
          </a:p>
          <a:p>
            <a:pPr marL="0" lvl="0" indent="0">
              <a:spcBef>
                <a:spcPts val="0"/>
              </a:spcBef>
              <a:spcAft>
                <a:spcPts val="0"/>
              </a:spcAft>
              <a:buNone/>
            </a:pPr>
            <a:r>
              <a:rPr lang="en-US"/>
              <a:t>www.sevengenerationsahead.org</a:t>
            </a:r>
            <a:endParaRPr/>
          </a:p>
        </p:txBody>
      </p:sp>
      <p:pic>
        <p:nvPicPr>
          <p:cNvPr id="18" name="Shape 18"/>
          <p:cNvPicPr preferRelativeResize="0"/>
          <p:nvPr/>
        </p:nvPicPr>
        <p:blipFill rotWithShape="1">
          <a:blip r:embed="rId3">
            <a:alphaModFix/>
          </a:blip>
          <a:srcRect/>
          <a:stretch/>
        </p:blipFill>
        <p:spPr>
          <a:xfrm>
            <a:off x="3605181" y="583499"/>
            <a:ext cx="4981638" cy="4366294"/>
          </a:xfrm>
          <a:prstGeom prst="rect">
            <a:avLst/>
          </a:prstGeom>
          <a:noFill/>
          <a:ln>
            <a:noFill/>
          </a:ln>
        </p:spPr>
      </p:pic>
      <p:pic>
        <p:nvPicPr>
          <p:cNvPr id="19" name="Shape 19"/>
          <p:cNvPicPr preferRelativeResize="0"/>
          <p:nvPr/>
        </p:nvPicPr>
        <p:blipFill rotWithShape="1">
          <a:blip r:embed="rId4">
            <a:alphaModFix/>
          </a:blip>
          <a:srcRect/>
          <a:stretch/>
        </p:blipFill>
        <p:spPr>
          <a:xfrm>
            <a:off x="436905" y="5591952"/>
            <a:ext cx="1488147" cy="10497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57200" algn="l" rtl="0">
              <a:lnSpc>
                <a:spcPct val="90000"/>
              </a:lnSpc>
              <a:spcBef>
                <a:spcPts val="1000"/>
              </a:spcBef>
              <a:spcAft>
                <a:spcPts val="0"/>
              </a:spcAft>
              <a:buClr>
                <a:srgbClr val="C4440D"/>
              </a:buClr>
              <a:buSzPts val="3600"/>
              <a:buFont typeface="Arial"/>
              <a:buChar char="•"/>
              <a:defRPr sz="3600" b="0" i="0" u="none" strike="noStrike" cap="none">
                <a:solidFill>
                  <a:srgbClr val="C4440D"/>
                </a:solidFill>
                <a:latin typeface="Arial"/>
                <a:ea typeface="Arial"/>
                <a:cs typeface="Arial"/>
                <a:sym typeface="Arial"/>
              </a:defRPr>
            </a:lvl1pPr>
            <a:lvl2pPr marL="914400" marR="0" lvl="1" indent="-431800" algn="l" rtl="0">
              <a:lnSpc>
                <a:spcPct val="90000"/>
              </a:lnSpc>
              <a:spcBef>
                <a:spcPts val="500"/>
              </a:spcBef>
              <a:spcAft>
                <a:spcPts val="0"/>
              </a:spcAft>
              <a:buClr>
                <a:srgbClr val="9ACB34"/>
              </a:buClr>
              <a:buSzPts val="3200"/>
              <a:buFont typeface="Arial"/>
              <a:buChar char="•"/>
              <a:defRPr sz="3200" b="0" i="0" u="none" strike="noStrike" cap="none">
                <a:solidFill>
                  <a:srgbClr val="9ACB34"/>
                </a:solidFill>
                <a:latin typeface="Arial"/>
                <a:ea typeface="Arial"/>
                <a:cs typeface="Arial"/>
                <a:sym typeface="Arial"/>
              </a:defRPr>
            </a:lvl2pPr>
            <a:lvl3pPr marL="1371600" marR="0" lvl="2" indent="-406400" algn="l" rtl="0">
              <a:lnSpc>
                <a:spcPct val="90000"/>
              </a:lnSpc>
              <a:spcBef>
                <a:spcPts val="500"/>
              </a:spcBef>
              <a:spcAft>
                <a:spcPts val="0"/>
              </a:spcAft>
              <a:buClr>
                <a:schemeClr val="accent6"/>
              </a:buClr>
              <a:buSzPts val="2800"/>
              <a:buFont typeface="Arial"/>
              <a:buChar char="•"/>
              <a:defRPr sz="2800" b="0" i="0" u="none" strike="noStrike" cap="none">
                <a:solidFill>
                  <a:schemeClr val="accent6"/>
                </a:solidFill>
                <a:latin typeface="Arial"/>
                <a:ea typeface="Arial"/>
                <a:cs typeface="Arial"/>
                <a:sym typeface="Arial"/>
              </a:defRPr>
            </a:lvl3pPr>
            <a:lvl4pPr marL="1828800" marR="0" lvl="3" indent="-381000" algn="l" rtl="0">
              <a:lnSpc>
                <a:spcPct val="90000"/>
              </a:lnSpc>
              <a:spcBef>
                <a:spcPts val="500"/>
              </a:spcBef>
              <a:spcAft>
                <a:spcPts val="0"/>
              </a:spcAft>
              <a:buClr>
                <a:srgbClr val="F17423"/>
              </a:buClr>
              <a:buSzPts val="2400"/>
              <a:buFont typeface="Arial"/>
              <a:buChar char="•"/>
              <a:defRPr sz="2400" b="0" i="0" u="none" strike="noStrike" cap="none">
                <a:solidFill>
                  <a:srgbClr val="F17423"/>
                </a:solidFill>
                <a:latin typeface="Arial"/>
                <a:ea typeface="Arial"/>
                <a:cs typeface="Arial"/>
                <a:sym typeface="Arial"/>
              </a:defRPr>
            </a:lvl4pPr>
            <a:lvl5pPr marL="2286000" marR="0" lvl="4"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57200" algn="l" rtl="0">
              <a:lnSpc>
                <a:spcPct val="90000"/>
              </a:lnSpc>
              <a:spcBef>
                <a:spcPts val="1000"/>
              </a:spcBef>
              <a:spcAft>
                <a:spcPts val="0"/>
              </a:spcAft>
              <a:buClr>
                <a:srgbClr val="C4440D"/>
              </a:buClr>
              <a:buSzPts val="3600"/>
              <a:buFont typeface="Arial"/>
              <a:buChar char="•"/>
              <a:defRPr sz="3600" b="0" i="0" u="none" strike="noStrike" cap="none">
                <a:solidFill>
                  <a:srgbClr val="C4440D"/>
                </a:solidFill>
                <a:latin typeface="Arial"/>
                <a:ea typeface="Arial"/>
                <a:cs typeface="Arial"/>
                <a:sym typeface="Arial"/>
              </a:defRPr>
            </a:lvl1pPr>
            <a:lvl2pPr marL="914400" marR="0" lvl="1" indent="-431800" algn="l" rtl="0">
              <a:lnSpc>
                <a:spcPct val="90000"/>
              </a:lnSpc>
              <a:spcBef>
                <a:spcPts val="500"/>
              </a:spcBef>
              <a:spcAft>
                <a:spcPts val="0"/>
              </a:spcAft>
              <a:buClr>
                <a:srgbClr val="9ACB34"/>
              </a:buClr>
              <a:buSzPts val="3200"/>
              <a:buFont typeface="Arial"/>
              <a:buChar char="•"/>
              <a:defRPr sz="3200" b="0" i="0" u="none" strike="noStrike" cap="none">
                <a:solidFill>
                  <a:srgbClr val="9ACB34"/>
                </a:solidFill>
                <a:latin typeface="Arial"/>
                <a:ea typeface="Arial"/>
                <a:cs typeface="Arial"/>
                <a:sym typeface="Arial"/>
              </a:defRPr>
            </a:lvl2pPr>
            <a:lvl3pPr marL="1371600" marR="0" lvl="2" indent="-406400" algn="l" rtl="0">
              <a:lnSpc>
                <a:spcPct val="90000"/>
              </a:lnSpc>
              <a:spcBef>
                <a:spcPts val="500"/>
              </a:spcBef>
              <a:spcAft>
                <a:spcPts val="0"/>
              </a:spcAft>
              <a:buClr>
                <a:schemeClr val="accent6"/>
              </a:buClr>
              <a:buSzPts val="2800"/>
              <a:buFont typeface="Arial"/>
              <a:buChar char="•"/>
              <a:defRPr sz="2800" b="0" i="0" u="none" strike="noStrike" cap="none">
                <a:solidFill>
                  <a:schemeClr val="accent6"/>
                </a:solidFill>
                <a:latin typeface="Arial"/>
                <a:ea typeface="Arial"/>
                <a:cs typeface="Arial"/>
                <a:sym typeface="Arial"/>
              </a:defRPr>
            </a:lvl3pPr>
            <a:lvl4pPr marL="1828800" marR="0" lvl="3" indent="-381000" algn="l" rtl="0">
              <a:lnSpc>
                <a:spcPct val="90000"/>
              </a:lnSpc>
              <a:spcBef>
                <a:spcPts val="500"/>
              </a:spcBef>
              <a:spcAft>
                <a:spcPts val="0"/>
              </a:spcAft>
              <a:buClr>
                <a:srgbClr val="F17423"/>
              </a:buClr>
              <a:buSzPts val="2400"/>
              <a:buFont typeface="Arial"/>
              <a:buChar char="•"/>
              <a:defRPr sz="2400" b="0" i="0" u="none" strike="noStrike" cap="none">
                <a:solidFill>
                  <a:srgbClr val="F17423"/>
                </a:solidFill>
                <a:latin typeface="Arial"/>
                <a:ea typeface="Arial"/>
                <a:cs typeface="Arial"/>
                <a:sym typeface="Arial"/>
              </a:defRPr>
            </a:lvl4pPr>
            <a:lvl5pPr marL="2286000" marR="0" lvl="4"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838200" y="6343983"/>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6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610600" y="634398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656476"/>
                </a:solidFill>
                <a:latin typeface="Arial"/>
                <a:ea typeface="Arial"/>
                <a:cs typeface="Arial"/>
                <a:sym typeface="Arial"/>
              </a:defRPr>
            </a:lvl1pPr>
            <a:lvl2pPr marL="0" marR="0" lvl="1" indent="0" algn="r" rtl="0">
              <a:spcBef>
                <a:spcPts val="0"/>
              </a:spcBef>
              <a:buNone/>
              <a:defRPr sz="1600">
                <a:solidFill>
                  <a:srgbClr val="656476"/>
                </a:solidFill>
                <a:latin typeface="Arial"/>
                <a:ea typeface="Arial"/>
                <a:cs typeface="Arial"/>
                <a:sym typeface="Arial"/>
              </a:defRPr>
            </a:lvl2pPr>
            <a:lvl3pPr marL="0" marR="0" lvl="2" indent="0" algn="r" rtl="0">
              <a:spcBef>
                <a:spcPts val="0"/>
              </a:spcBef>
              <a:buNone/>
              <a:defRPr sz="1600">
                <a:solidFill>
                  <a:srgbClr val="656476"/>
                </a:solidFill>
                <a:latin typeface="Arial"/>
                <a:ea typeface="Arial"/>
                <a:cs typeface="Arial"/>
                <a:sym typeface="Arial"/>
              </a:defRPr>
            </a:lvl3pPr>
            <a:lvl4pPr marL="0" marR="0" lvl="3" indent="0" algn="r" rtl="0">
              <a:spcBef>
                <a:spcPts val="0"/>
              </a:spcBef>
              <a:buNone/>
              <a:defRPr sz="1600">
                <a:solidFill>
                  <a:srgbClr val="656476"/>
                </a:solidFill>
                <a:latin typeface="Arial"/>
                <a:ea typeface="Arial"/>
                <a:cs typeface="Arial"/>
                <a:sym typeface="Arial"/>
              </a:defRPr>
            </a:lvl4pPr>
            <a:lvl5pPr marL="0" marR="0" lvl="4" indent="0" algn="r" rtl="0">
              <a:spcBef>
                <a:spcPts val="0"/>
              </a:spcBef>
              <a:buNone/>
              <a:defRPr sz="1600">
                <a:solidFill>
                  <a:srgbClr val="656476"/>
                </a:solidFill>
                <a:latin typeface="Arial"/>
                <a:ea typeface="Arial"/>
                <a:cs typeface="Arial"/>
                <a:sym typeface="Arial"/>
              </a:defRPr>
            </a:lvl5pPr>
            <a:lvl6pPr marL="0" marR="0" lvl="5" indent="0" algn="r" rtl="0">
              <a:spcBef>
                <a:spcPts val="0"/>
              </a:spcBef>
              <a:buNone/>
              <a:defRPr sz="1600">
                <a:solidFill>
                  <a:srgbClr val="656476"/>
                </a:solidFill>
                <a:latin typeface="Arial"/>
                <a:ea typeface="Arial"/>
                <a:cs typeface="Arial"/>
                <a:sym typeface="Arial"/>
              </a:defRPr>
            </a:lvl6pPr>
            <a:lvl7pPr marL="0" marR="0" lvl="6" indent="0" algn="r" rtl="0">
              <a:spcBef>
                <a:spcPts val="0"/>
              </a:spcBef>
              <a:buNone/>
              <a:defRPr sz="1600">
                <a:solidFill>
                  <a:srgbClr val="656476"/>
                </a:solidFill>
                <a:latin typeface="Arial"/>
                <a:ea typeface="Arial"/>
                <a:cs typeface="Arial"/>
                <a:sym typeface="Arial"/>
              </a:defRPr>
            </a:lvl7pPr>
            <a:lvl8pPr marL="0" marR="0" lvl="7" indent="0" algn="r" rtl="0">
              <a:spcBef>
                <a:spcPts val="0"/>
              </a:spcBef>
              <a:buNone/>
              <a:defRPr sz="1600">
                <a:solidFill>
                  <a:srgbClr val="656476"/>
                </a:solidFill>
                <a:latin typeface="Arial"/>
                <a:ea typeface="Arial"/>
                <a:cs typeface="Arial"/>
                <a:sym typeface="Arial"/>
              </a:defRPr>
            </a:lvl8pPr>
            <a:lvl9pPr marL="0" marR="0" lvl="8" indent="0" algn="r" rtl="0">
              <a:spcBef>
                <a:spcPts val="0"/>
              </a:spcBef>
              <a:buNone/>
              <a:defRPr sz="1600">
                <a:solidFill>
                  <a:srgbClr val="65647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67" name="Shape 67"/>
          <p:cNvPicPr preferRelativeResize="0"/>
          <p:nvPr/>
        </p:nvPicPr>
        <p:blipFill rotWithShape="1">
          <a:blip r:embed="rId2">
            <a:alphaModFix/>
          </a:blip>
          <a:srcRect/>
          <a:stretch/>
        </p:blipFill>
        <p:spPr>
          <a:xfrm>
            <a:off x="9977119" y="169333"/>
            <a:ext cx="1998133" cy="1998133"/>
          </a:xfrm>
          <a:prstGeom prst="rect">
            <a:avLst/>
          </a:prstGeom>
          <a:noFill/>
          <a:ln>
            <a:noFill/>
          </a:ln>
        </p:spPr>
      </p:pic>
      <p:pic>
        <p:nvPicPr>
          <p:cNvPr id="68" name="Shape 68"/>
          <p:cNvPicPr preferRelativeResize="0"/>
          <p:nvPr/>
        </p:nvPicPr>
        <p:blipFill rotWithShape="1">
          <a:blip r:embed="rId3">
            <a:alphaModFix/>
          </a:blip>
          <a:srcRect l="45929" r="-66"/>
          <a:stretch/>
        </p:blipFill>
        <p:spPr>
          <a:xfrm>
            <a:off x="5053657" y="5477824"/>
            <a:ext cx="2084686" cy="10879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Leaves">
  <p:cSld name="Blank with Leaves">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838200" y="6343983"/>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6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8610600" y="634398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656476"/>
                </a:solidFill>
                <a:latin typeface="Arial"/>
                <a:ea typeface="Arial"/>
                <a:cs typeface="Arial"/>
                <a:sym typeface="Arial"/>
              </a:defRPr>
            </a:lvl1pPr>
            <a:lvl2pPr marL="0" marR="0" lvl="1" indent="0" algn="r" rtl="0">
              <a:spcBef>
                <a:spcPts val="0"/>
              </a:spcBef>
              <a:buNone/>
              <a:defRPr sz="1600">
                <a:solidFill>
                  <a:srgbClr val="656476"/>
                </a:solidFill>
                <a:latin typeface="Arial"/>
                <a:ea typeface="Arial"/>
                <a:cs typeface="Arial"/>
                <a:sym typeface="Arial"/>
              </a:defRPr>
            </a:lvl2pPr>
            <a:lvl3pPr marL="0" marR="0" lvl="2" indent="0" algn="r" rtl="0">
              <a:spcBef>
                <a:spcPts val="0"/>
              </a:spcBef>
              <a:buNone/>
              <a:defRPr sz="1600">
                <a:solidFill>
                  <a:srgbClr val="656476"/>
                </a:solidFill>
                <a:latin typeface="Arial"/>
                <a:ea typeface="Arial"/>
                <a:cs typeface="Arial"/>
                <a:sym typeface="Arial"/>
              </a:defRPr>
            </a:lvl3pPr>
            <a:lvl4pPr marL="0" marR="0" lvl="3" indent="0" algn="r" rtl="0">
              <a:spcBef>
                <a:spcPts val="0"/>
              </a:spcBef>
              <a:buNone/>
              <a:defRPr sz="1600">
                <a:solidFill>
                  <a:srgbClr val="656476"/>
                </a:solidFill>
                <a:latin typeface="Arial"/>
                <a:ea typeface="Arial"/>
                <a:cs typeface="Arial"/>
                <a:sym typeface="Arial"/>
              </a:defRPr>
            </a:lvl4pPr>
            <a:lvl5pPr marL="0" marR="0" lvl="4" indent="0" algn="r" rtl="0">
              <a:spcBef>
                <a:spcPts val="0"/>
              </a:spcBef>
              <a:buNone/>
              <a:defRPr sz="1600">
                <a:solidFill>
                  <a:srgbClr val="656476"/>
                </a:solidFill>
                <a:latin typeface="Arial"/>
                <a:ea typeface="Arial"/>
                <a:cs typeface="Arial"/>
                <a:sym typeface="Arial"/>
              </a:defRPr>
            </a:lvl5pPr>
            <a:lvl6pPr marL="0" marR="0" lvl="5" indent="0" algn="r" rtl="0">
              <a:spcBef>
                <a:spcPts val="0"/>
              </a:spcBef>
              <a:buNone/>
              <a:defRPr sz="1600">
                <a:solidFill>
                  <a:srgbClr val="656476"/>
                </a:solidFill>
                <a:latin typeface="Arial"/>
                <a:ea typeface="Arial"/>
                <a:cs typeface="Arial"/>
                <a:sym typeface="Arial"/>
              </a:defRPr>
            </a:lvl6pPr>
            <a:lvl7pPr marL="0" marR="0" lvl="6" indent="0" algn="r" rtl="0">
              <a:spcBef>
                <a:spcPts val="0"/>
              </a:spcBef>
              <a:buNone/>
              <a:defRPr sz="1600">
                <a:solidFill>
                  <a:srgbClr val="656476"/>
                </a:solidFill>
                <a:latin typeface="Arial"/>
                <a:ea typeface="Arial"/>
                <a:cs typeface="Arial"/>
                <a:sym typeface="Arial"/>
              </a:defRPr>
            </a:lvl7pPr>
            <a:lvl8pPr marL="0" marR="0" lvl="7" indent="0" algn="r" rtl="0">
              <a:spcBef>
                <a:spcPts val="0"/>
              </a:spcBef>
              <a:buNone/>
              <a:defRPr sz="1600">
                <a:solidFill>
                  <a:srgbClr val="656476"/>
                </a:solidFill>
                <a:latin typeface="Arial"/>
                <a:ea typeface="Arial"/>
                <a:cs typeface="Arial"/>
                <a:sym typeface="Arial"/>
              </a:defRPr>
            </a:lvl8pPr>
            <a:lvl9pPr marL="0" marR="0" lvl="8" indent="0" algn="r" rtl="0">
              <a:spcBef>
                <a:spcPts val="0"/>
              </a:spcBef>
              <a:buNone/>
              <a:defRPr sz="1600">
                <a:solidFill>
                  <a:srgbClr val="65647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grpSp>
        <p:nvGrpSpPr>
          <p:cNvPr id="76" name="Shape 76"/>
          <p:cNvGrpSpPr/>
          <p:nvPr/>
        </p:nvGrpSpPr>
        <p:grpSpPr>
          <a:xfrm>
            <a:off x="-1" y="-1"/>
            <a:ext cx="12243783" cy="5486401"/>
            <a:chOff x="-1" y="-1"/>
            <a:chExt cx="12243783" cy="5486401"/>
          </a:xfrm>
        </p:grpSpPr>
        <p:pic>
          <p:nvPicPr>
            <p:cNvPr id="77" name="Shape 77"/>
            <p:cNvPicPr preferRelativeResize="0"/>
            <p:nvPr/>
          </p:nvPicPr>
          <p:blipFill rotWithShape="1">
            <a:blip r:embed="rId2">
              <a:alphaModFix/>
            </a:blip>
            <a:srcRect/>
            <a:stretch/>
          </p:blipFill>
          <p:spPr>
            <a:xfrm>
              <a:off x="-1" y="-1"/>
              <a:ext cx="12243783" cy="5486401"/>
            </a:xfrm>
            <a:prstGeom prst="rect">
              <a:avLst/>
            </a:prstGeom>
            <a:noFill/>
            <a:ln>
              <a:noFill/>
            </a:ln>
          </p:spPr>
        </p:pic>
        <p:sp>
          <p:nvSpPr>
            <p:cNvPr id="78" name="Shape 78"/>
            <p:cNvSpPr/>
            <p:nvPr/>
          </p:nvSpPr>
          <p:spPr>
            <a:xfrm>
              <a:off x="3470029" y="163439"/>
              <a:ext cx="4970586" cy="41272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Shape 79"/>
            <p:cNvSpPr/>
            <p:nvPr/>
          </p:nvSpPr>
          <p:spPr>
            <a:xfrm>
              <a:off x="2157047" y="4009292"/>
              <a:ext cx="7854462" cy="1477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Title 6"/>
          <p:cNvSpPr>
            <a:spLocks noGrp="1"/>
          </p:cNvSpPr>
          <p:nvPr>
            <p:ph type="title"/>
          </p:nvPr>
        </p:nvSpPr>
        <p:spPr>
          <a:xfrm>
            <a:off x="718723" y="890060"/>
            <a:ext cx="6663267" cy="1325563"/>
          </a:xfrm>
        </p:spPr>
        <p:txBody>
          <a:bodyPr/>
          <a:lstStyle/>
          <a:p>
            <a:r>
              <a:rPr lang="en-US"/>
              <a:t>Click to edit Master title style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4362"/>
          <a:stretch/>
        </p:blipFill>
        <p:spPr>
          <a:xfrm>
            <a:off x="6502400" y="491067"/>
            <a:ext cx="5452533" cy="6366933"/>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5929" r="-67"/>
          <a:stretch/>
        </p:blipFill>
        <p:spPr>
          <a:xfrm>
            <a:off x="1965670" y="5683832"/>
            <a:ext cx="2084686" cy="1087903"/>
          </a:xfrm>
          <a:prstGeom prst="rect">
            <a:avLst/>
          </a:prstGeom>
          <a:effectLst>
            <a:softEdge rad="203200"/>
          </a:effectLst>
        </p:spPr>
      </p:pic>
    </p:spTree>
    <p:extLst>
      <p:ext uri="{BB962C8B-B14F-4D97-AF65-F5344CB8AC3E}">
        <p14:creationId xmlns:p14="http://schemas.microsoft.com/office/powerpoint/2010/main" val="214756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 name="Shape 53"/>
          <p:cNvPicPr preferRelativeResize="0"/>
          <p:nvPr/>
        </p:nvPicPr>
        <p:blipFill rotWithShape="1">
          <a:blip r:embed="rId2">
            <a:alphaModFix/>
          </a:blip>
          <a:srcRect l="45929" r="-66"/>
          <a:stretch/>
        </p:blipFill>
        <p:spPr>
          <a:xfrm>
            <a:off x="5053657" y="5477824"/>
            <a:ext cx="2084686" cy="1087903"/>
          </a:xfrm>
          <a:prstGeom prst="rect">
            <a:avLst/>
          </a:prstGeom>
          <a:noFill/>
          <a:ln>
            <a:noFill/>
          </a:ln>
        </p:spPr>
      </p:pic>
    </p:spTree>
    <p:extLst>
      <p:ext uri="{BB962C8B-B14F-4D97-AF65-F5344CB8AC3E}">
        <p14:creationId xmlns:p14="http://schemas.microsoft.com/office/powerpoint/2010/main" val="67779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4278" y="40815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9D264-30A1-479A-972F-B65CC692DA5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58" y="247977"/>
            <a:ext cx="1645920" cy="164592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5929" r="-67"/>
          <a:stretch/>
        </p:blipFill>
        <p:spPr>
          <a:xfrm>
            <a:off x="4967392" y="5656903"/>
            <a:ext cx="2084686" cy="1087903"/>
          </a:xfrm>
          <a:prstGeom prst="rect">
            <a:avLst/>
          </a:prstGeom>
          <a:effectLst>
            <a:softEdge rad="203200"/>
          </a:effectLst>
        </p:spPr>
      </p:pic>
    </p:spTree>
    <p:extLst>
      <p:ext uri="{BB962C8B-B14F-4D97-AF65-F5344CB8AC3E}">
        <p14:creationId xmlns:p14="http://schemas.microsoft.com/office/powerpoint/2010/main" val="266526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7568" y="617378"/>
            <a:ext cx="10515600" cy="1325563"/>
          </a:xfrm>
        </p:spPr>
        <p:txBody>
          <a:bodyPr/>
          <a:lstStyle>
            <a:lvl1pPr>
              <a:defRPr>
                <a:solidFill>
                  <a:schemeClr val="accent2"/>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3581" y="170386"/>
            <a:ext cx="2150533" cy="215053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5929" r="-67"/>
          <a:stretch/>
        </p:blipFill>
        <p:spPr>
          <a:xfrm>
            <a:off x="5053657" y="5477824"/>
            <a:ext cx="2084686" cy="1087903"/>
          </a:xfrm>
          <a:prstGeom prst="rect">
            <a:avLst/>
          </a:prstGeom>
          <a:effectLst>
            <a:softEdge rad="203200"/>
          </a:effectLst>
        </p:spPr>
      </p:pic>
      <p:sp>
        <p:nvSpPr>
          <p:cNvPr id="8" name="Text Placeholder 7"/>
          <p:cNvSpPr>
            <a:spLocks noGrp="1"/>
          </p:cNvSpPr>
          <p:nvPr>
            <p:ph type="body" sz="quarter" idx="10"/>
          </p:nvPr>
        </p:nvSpPr>
        <p:spPr>
          <a:xfrm>
            <a:off x="5889874" y="2187779"/>
            <a:ext cx="5486400" cy="3419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1"/>
          </p:nvPr>
        </p:nvSpPr>
        <p:spPr>
          <a:xfrm>
            <a:off x="609600" y="2174236"/>
            <a:ext cx="4699000" cy="3419475"/>
          </a:xfrm>
        </p:spPr>
        <p:txBody>
          <a:bodyPr/>
          <a:lstStyle/>
          <a:p>
            <a:endParaRPr lang="en-US"/>
          </a:p>
        </p:txBody>
      </p:sp>
    </p:spTree>
    <p:extLst>
      <p:ext uri="{BB962C8B-B14F-4D97-AF65-F5344CB8AC3E}">
        <p14:creationId xmlns:p14="http://schemas.microsoft.com/office/powerpoint/2010/main" val="1503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5929" r="-67"/>
          <a:stretch/>
        </p:blipFill>
        <p:spPr>
          <a:xfrm>
            <a:off x="4967392" y="5656903"/>
            <a:ext cx="2084686" cy="1087903"/>
          </a:xfrm>
          <a:prstGeom prst="rect">
            <a:avLst/>
          </a:prstGeom>
          <a:effectLst>
            <a:softEdge rad="203200"/>
          </a:effectLst>
        </p:spPr>
      </p:pic>
    </p:spTree>
    <p:extLst>
      <p:ext uri="{BB962C8B-B14F-4D97-AF65-F5344CB8AC3E}">
        <p14:creationId xmlns:p14="http://schemas.microsoft.com/office/powerpoint/2010/main" val="138751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act Us">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7268" y="2891"/>
            <a:ext cx="12192000" cy="5463197"/>
          </a:xfrm>
          <a:prstGeom prst="rect">
            <a:avLst/>
          </a:prstGeom>
        </p:spPr>
      </p:pic>
      <p:sp>
        <p:nvSpPr>
          <p:cNvPr id="8" name="Rectangle 7"/>
          <p:cNvSpPr/>
          <p:nvPr userDrawn="1"/>
        </p:nvSpPr>
        <p:spPr>
          <a:xfrm>
            <a:off x="2961127" y="5940939"/>
            <a:ext cx="4473597" cy="461665"/>
          </a:xfrm>
          <a:prstGeom prst="rect">
            <a:avLst/>
          </a:prstGeom>
        </p:spPr>
        <p:txBody>
          <a:bodyPr wrap="none">
            <a:spAutoFit/>
          </a:bodyPr>
          <a:lstStyle/>
          <a:p>
            <a:pPr algn="ctr"/>
            <a:r>
              <a:rPr lang="en-US" sz="2400" dirty="0">
                <a:solidFill>
                  <a:schemeClr val="accent5"/>
                </a:solidFill>
              </a:rPr>
              <a:t>www.sevengenerationsahead.org</a:t>
            </a:r>
            <a:endParaRPr lang="en-US" sz="1800" dirty="0">
              <a:solidFill>
                <a:schemeClr val="accent5"/>
              </a:solidFill>
            </a:endParaRPr>
          </a:p>
        </p:txBody>
      </p:sp>
      <p:sp>
        <p:nvSpPr>
          <p:cNvPr id="14" name="Oval 13"/>
          <p:cNvSpPr/>
          <p:nvPr userDrawn="1"/>
        </p:nvSpPr>
        <p:spPr>
          <a:xfrm>
            <a:off x="3587267" y="216730"/>
            <a:ext cx="4771483" cy="38462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3689684" y="442369"/>
            <a:ext cx="6593305" cy="35681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390966" y="4198115"/>
            <a:ext cx="9745957" cy="15807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78" y="5196880"/>
            <a:ext cx="1929162" cy="1333249"/>
          </a:xfrm>
          <a:prstGeom prst="rect">
            <a:avLst/>
          </a:prstGeom>
        </p:spPr>
      </p:pic>
      <p:sp>
        <p:nvSpPr>
          <p:cNvPr id="6" name="Rounded Rectangle 5"/>
          <p:cNvSpPr/>
          <p:nvPr userDrawn="1"/>
        </p:nvSpPr>
        <p:spPr>
          <a:xfrm>
            <a:off x="2016685" y="2314449"/>
            <a:ext cx="8158630" cy="3435816"/>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accent1"/>
              </a:solidFill>
            </a:endParaRPr>
          </a:p>
          <a:p>
            <a:pPr algn="ctr"/>
            <a:r>
              <a:rPr lang="en-US" sz="2000" dirty="0">
                <a:solidFill>
                  <a:schemeClr val="accent2"/>
                </a:solidFill>
              </a:rPr>
              <a:t>Diane Chapeta </a:t>
            </a:r>
            <a:r>
              <a:rPr lang="en-US" sz="2000" dirty="0">
                <a:solidFill>
                  <a:schemeClr val="accent1"/>
                </a:solidFill>
              </a:rPr>
              <a:t>| IL Farm to School Program Manager </a:t>
            </a:r>
            <a:r>
              <a:rPr lang="en-US" sz="2000" dirty="0">
                <a:solidFill>
                  <a:schemeClr val="tx2"/>
                </a:solidFill>
              </a:rPr>
              <a:t>diane</a:t>
            </a:r>
            <a:r>
              <a:rPr lang="en-US" sz="2000" dirty="0">
                <a:solidFill>
                  <a:schemeClr val="bg2"/>
                </a:solidFill>
              </a:rPr>
              <a:t>@sevengenerationsahead</a:t>
            </a:r>
            <a:r>
              <a:rPr lang="en-US" sz="2000" dirty="0">
                <a:solidFill>
                  <a:schemeClr val="accent1"/>
                </a:solidFill>
              </a:rPr>
              <a:t>.</a:t>
            </a:r>
            <a:r>
              <a:rPr lang="en-US" sz="2000" dirty="0">
                <a:solidFill>
                  <a:schemeClr val="bg2"/>
                </a:solidFill>
              </a:rPr>
              <a:t>org</a:t>
            </a:r>
          </a:p>
          <a:p>
            <a:pPr algn="ctr"/>
            <a:endParaRPr lang="en-US" sz="2000" dirty="0">
              <a:solidFill>
                <a:schemeClr val="bg2"/>
              </a:solidFill>
            </a:endParaRPr>
          </a:p>
          <a:p>
            <a:pPr algn="ctr"/>
            <a:r>
              <a:rPr lang="en-US" sz="2000" dirty="0" err="1">
                <a:solidFill>
                  <a:schemeClr val="accent2"/>
                </a:solidFill>
              </a:rPr>
              <a:t>Marlie</a:t>
            </a:r>
            <a:r>
              <a:rPr lang="en-US" sz="2000" dirty="0">
                <a:solidFill>
                  <a:schemeClr val="accent2"/>
                </a:solidFill>
              </a:rPr>
              <a:t> Wilson </a:t>
            </a:r>
            <a:r>
              <a:rPr lang="en-US" sz="2000" dirty="0">
                <a:solidFill>
                  <a:schemeClr val="accent1"/>
                </a:solidFill>
              </a:rPr>
              <a:t>| IL Farm to School Network Coordinator</a:t>
            </a:r>
          </a:p>
          <a:p>
            <a:pPr algn="ctr"/>
            <a:r>
              <a:rPr lang="en-US" sz="2000" dirty="0">
                <a:solidFill>
                  <a:schemeClr val="tx2"/>
                </a:solidFill>
              </a:rPr>
              <a:t>marlie</a:t>
            </a:r>
            <a:r>
              <a:rPr lang="en-US" sz="2000" dirty="0">
                <a:solidFill>
                  <a:schemeClr val="bg2"/>
                </a:solidFill>
              </a:rPr>
              <a:t>@sevengenerationsahead</a:t>
            </a:r>
            <a:r>
              <a:rPr lang="en-US" sz="2000" dirty="0">
                <a:solidFill>
                  <a:schemeClr val="accent1"/>
                </a:solidFill>
              </a:rPr>
              <a:t>.</a:t>
            </a:r>
            <a:r>
              <a:rPr lang="en-US" sz="2000" dirty="0">
                <a:solidFill>
                  <a:schemeClr val="bg2"/>
                </a:solidFill>
              </a:rPr>
              <a:t>org</a:t>
            </a:r>
          </a:p>
          <a:p>
            <a:pPr algn="ctr"/>
            <a:endParaRPr lang="en-US" sz="2000" dirty="0">
              <a:solidFill>
                <a:schemeClr val="accent1"/>
              </a:solidFill>
            </a:endParaRPr>
          </a:p>
          <a:p>
            <a:pPr algn="ctr"/>
            <a:r>
              <a:rPr lang="en-US" sz="2000" dirty="0">
                <a:solidFill>
                  <a:srgbClr val="FFA602"/>
                </a:solidFill>
              </a:rPr>
              <a:t>General</a:t>
            </a:r>
            <a:r>
              <a:rPr lang="en-US" sz="2000" baseline="0" dirty="0">
                <a:solidFill>
                  <a:srgbClr val="FFA602"/>
                </a:solidFill>
              </a:rPr>
              <a:t> Inquiries: </a:t>
            </a:r>
            <a:r>
              <a:rPr lang="en-US" sz="2000" baseline="0" dirty="0">
                <a:solidFill>
                  <a:schemeClr val="tx2"/>
                </a:solidFill>
              </a:rPr>
              <a:t>farmtoschool</a:t>
            </a:r>
            <a:r>
              <a:rPr lang="en-US" sz="2000" baseline="0" dirty="0">
                <a:solidFill>
                  <a:schemeClr val="bg2"/>
                </a:solidFill>
              </a:rPr>
              <a:t>@sevengenerationsahead</a:t>
            </a:r>
            <a:r>
              <a:rPr lang="en-US" sz="2000" baseline="0" dirty="0">
                <a:solidFill>
                  <a:schemeClr val="accent1"/>
                </a:solidFill>
              </a:rPr>
              <a:t>.</a:t>
            </a:r>
            <a:r>
              <a:rPr lang="en-US" sz="2000" baseline="0" dirty="0">
                <a:solidFill>
                  <a:schemeClr val="bg2"/>
                </a:solidFill>
              </a:rPr>
              <a:t>org</a:t>
            </a:r>
            <a:r>
              <a:rPr lang="en-US" sz="2000" baseline="0" dirty="0">
                <a:solidFill>
                  <a:schemeClr val="accent1"/>
                </a:solidFill>
              </a:rPr>
              <a:t> </a:t>
            </a:r>
          </a:p>
          <a:p>
            <a:pPr algn="ctr"/>
            <a:r>
              <a:rPr lang="en-US" sz="2000" dirty="0">
                <a:solidFill>
                  <a:schemeClr val="accent6"/>
                </a:solidFill>
              </a:rPr>
              <a:t>708.660.9909</a:t>
            </a:r>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 r="-67"/>
          <a:stretch/>
        </p:blipFill>
        <p:spPr>
          <a:xfrm>
            <a:off x="2793184" y="734908"/>
            <a:ext cx="6605632" cy="1864978"/>
          </a:xfrm>
          <a:prstGeom prst="rect">
            <a:avLst/>
          </a:prstGeom>
          <a:effectLst>
            <a:softEdge rad="203200"/>
          </a:effectLst>
        </p:spPr>
      </p:pic>
      <p:sp>
        <p:nvSpPr>
          <p:cNvPr id="7" name="Slide Number Placeholder 3"/>
          <p:cNvSpPr txBox="1">
            <a:spLocks/>
          </p:cNvSpPr>
          <p:nvPr userDrawn="1"/>
        </p:nvSpPr>
        <p:spPr>
          <a:xfrm>
            <a:off x="7671405" y="5796162"/>
            <a:ext cx="4034594" cy="739642"/>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65647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t>www.illinoisfarmtoschool.org</a:t>
            </a:r>
            <a:endParaRPr lang="en-US" dirty="0"/>
          </a:p>
        </p:txBody>
      </p:sp>
    </p:spTree>
    <p:extLst>
      <p:ext uri="{BB962C8B-B14F-4D97-AF65-F5344CB8AC3E}">
        <p14:creationId xmlns:p14="http://schemas.microsoft.com/office/powerpoint/2010/main" val="14952725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7"/>
            <a:ext cx="10515600" cy="4334541"/>
          </a:xfrm>
          <a:prstGeom prst="rect">
            <a:avLst/>
          </a:prstGeom>
          <a:noFill/>
          <a:ln>
            <a:noFill/>
          </a:ln>
        </p:spPr>
        <p:txBody>
          <a:bodyPr spcFirstLastPara="1" wrap="square" lIns="91425" tIns="91425" rIns="91425" bIns="91425" anchor="t" anchorCtr="0"/>
          <a:lstStyle>
            <a:lvl1pPr marL="457200" marR="0" lvl="0" indent="-457200" algn="l" rtl="0">
              <a:lnSpc>
                <a:spcPct val="90000"/>
              </a:lnSpc>
              <a:spcBef>
                <a:spcPts val="1000"/>
              </a:spcBef>
              <a:spcAft>
                <a:spcPts val="0"/>
              </a:spcAft>
              <a:buClr>
                <a:schemeClr val="accent3"/>
              </a:buClr>
              <a:buSzPts val="3600"/>
              <a:buFont typeface="Arial"/>
              <a:buChar char="•"/>
              <a:defRPr sz="3600" b="0" i="0" u="none" strike="noStrike" cap="none">
                <a:solidFill>
                  <a:schemeClr val="accent3"/>
                </a:solidFill>
                <a:latin typeface="Arial"/>
                <a:ea typeface="Arial"/>
                <a:cs typeface="Arial"/>
                <a:sym typeface="Arial"/>
              </a:defRPr>
            </a:lvl1pPr>
            <a:lvl2pPr marL="914400" marR="0" lvl="1" indent="-431800" algn="l" rtl="0">
              <a:lnSpc>
                <a:spcPct val="90000"/>
              </a:lnSpc>
              <a:spcBef>
                <a:spcPts val="500"/>
              </a:spcBef>
              <a:spcAft>
                <a:spcPts val="0"/>
              </a:spcAft>
              <a:buClr>
                <a:srgbClr val="9ACB34"/>
              </a:buClr>
              <a:buSzPts val="3200"/>
              <a:buFont typeface="Arial"/>
              <a:buChar char="•"/>
              <a:defRPr sz="3200" b="0" i="0" u="none" strike="noStrike" cap="none">
                <a:solidFill>
                  <a:srgbClr val="9ACB34"/>
                </a:solidFill>
                <a:latin typeface="Arial"/>
                <a:ea typeface="Arial"/>
                <a:cs typeface="Arial"/>
                <a:sym typeface="Arial"/>
              </a:defRPr>
            </a:lvl2pPr>
            <a:lvl3pPr marL="1371600" marR="0" lvl="2" indent="-406400" algn="l" rtl="0">
              <a:lnSpc>
                <a:spcPct val="90000"/>
              </a:lnSpc>
              <a:spcBef>
                <a:spcPts val="500"/>
              </a:spcBef>
              <a:spcAft>
                <a:spcPts val="0"/>
              </a:spcAft>
              <a:buClr>
                <a:schemeClr val="accent6"/>
              </a:buClr>
              <a:buSzPts val="2800"/>
              <a:buFont typeface="Arial"/>
              <a:buChar char="•"/>
              <a:defRPr sz="2800" b="0" i="0" u="none" strike="noStrike" cap="none">
                <a:solidFill>
                  <a:schemeClr val="accent6"/>
                </a:solidFill>
                <a:latin typeface="Arial"/>
                <a:ea typeface="Arial"/>
                <a:cs typeface="Arial"/>
                <a:sym typeface="Arial"/>
              </a:defRPr>
            </a:lvl3pPr>
            <a:lvl4pPr marL="1828800" marR="0" lvl="3" indent="-381000" algn="l" rtl="0">
              <a:lnSpc>
                <a:spcPct val="90000"/>
              </a:lnSpc>
              <a:spcBef>
                <a:spcPts val="500"/>
              </a:spcBef>
              <a:spcAft>
                <a:spcPts val="0"/>
              </a:spcAft>
              <a:buClr>
                <a:srgbClr val="F17423"/>
              </a:buClr>
              <a:buSzPts val="2400"/>
              <a:buFont typeface="Arial"/>
              <a:buChar char="•"/>
              <a:defRPr sz="2400" b="0" i="0" u="none" strike="noStrike" cap="none">
                <a:solidFill>
                  <a:srgbClr val="F17423"/>
                </a:solidFill>
                <a:latin typeface="Arial"/>
                <a:ea typeface="Arial"/>
                <a:cs typeface="Arial"/>
                <a:sym typeface="Arial"/>
              </a:defRPr>
            </a:lvl4pPr>
            <a:lvl5pPr marL="2286000" marR="0" lvl="4"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838200" y="6343983"/>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610600" y="634398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656476"/>
                </a:solidFill>
                <a:latin typeface="Arial"/>
                <a:ea typeface="Arial"/>
                <a:cs typeface="Arial"/>
                <a:sym typeface="Arial"/>
              </a:defRPr>
            </a:lvl1pPr>
            <a:lvl2pPr marL="0" marR="0" lvl="1" indent="0" algn="r" rtl="0">
              <a:spcBef>
                <a:spcPts val="0"/>
              </a:spcBef>
              <a:buNone/>
              <a:defRPr sz="1600" b="0" i="0" u="none" strike="noStrike" cap="none">
                <a:solidFill>
                  <a:srgbClr val="656476"/>
                </a:solidFill>
                <a:latin typeface="Arial"/>
                <a:ea typeface="Arial"/>
                <a:cs typeface="Arial"/>
                <a:sym typeface="Arial"/>
              </a:defRPr>
            </a:lvl2pPr>
            <a:lvl3pPr marL="0" marR="0" lvl="2" indent="0" algn="r" rtl="0">
              <a:spcBef>
                <a:spcPts val="0"/>
              </a:spcBef>
              <a:buNone/>
              <a:defRPr sz="1600" b="0" i="0" u="none" strike="noStrike" cap="none">
                <a:solidFill>
                  <a:srgbClr val="656476"/>
                </a:solidFill>
                <a:latin typeface="Arial"/>
                <a:ea typeface="Arial"/>
                <a:cs typeface="Arial"/>
                <a:sym typeface="Arial"/>
              </a:defRPr>
            </a:lvl3pPr>
            <a:lvl4pPr marL="0" marR="0" lvl="3" indent="0" algn="r" rtl="0">
              <a:spcBef>
                <a:spcPts val="0"/>
              </a:spcBef>
              <a:buNone/>
              <a:defRPr sz="1600" b="0" i="0" u="none" strike="noStrike" cap="none">
                <a:solidFill>
                  <a:srgbClr val="656476"/>
                </a:solidFill>
                <a:latin typeface="Arial"/>
                <a:ea typeface="Arial"/>
                <a:cs typeface="Arial"/>
                <a:sym typeface="Arial"/>
              </a:defRPr>
            </a:lvl4pPr>
            <a:lvl5pPr marL="0" marR="0" lvl="4" indent="0" algn="r" rtl="0">
              <a:spcBef>
                <a:spcPts val="0"/>
              </a:spcBef>
              <a:buNone/>
              <a:defRPr sz="1600" b="0" i="0" u="none" strike="noStrike" cap="none">
                <a:solidFill>
                  <a:srgbClr val="656476"/>
                </a:solidFill>
                <a:latin typeface="Arial"/>
                <a:ea typeface="Arial"/>
                <a:cs typeface="Arial"/>
                <a:sym typeface="Arial"/>
              </a:defRPr>
            </a:lvl5pPr>
            <a:lvl6pPr marL="0" marR="0" lvl="5" indent="0" algn="r" rtl="0">
              <a:spcBef>
                <a:spcPts val="0"/>
              </a:spcBef>
              <a:buNone/>
              <a:defRPr sz="1600" b="0" i="0" u="none" strike="noStrike" cap="none">
                <a:solidFill>
                  <a:srgbClr val="656476"/>
                </a:solidFill>
                <a:latin typeface="Arial"/>
                <a:ea typeface="Arial"/>
                <a:cs typeface="Arial"/>
                <a:sym typeface="Arial"/>
              </a:defRPr>
            </a:lvl6pPr>
            <a:lvl7pPr marL="0" marR="0" lvl="6" indent="0" algn="r" rtl="0">
              <a:spcBef>
                <a:spcPts val="0"/>
              </a:spcBef>
              <a:buNone/>
              <a:defRPr sz="1600" b="0" i="0" u="none" strike="noStrike" cap="none">
                <a:solidFill>
                  <a:srgbClr val="656476"/>
                </a:solidFill>
                <a:latin typeface="Arial"/>
                <a:ea typeface="Arial"/>
                <a:cs typeface="Arial"/>
                <a:sym typeface="Arial"/>
              </a:defRPr>
            </a:lvl7pPr>
            <a:lvl8pPr marL="0" marR="0" lvl="7" indent="0" algn="r" rtl="0">
              <a:spcBef>
                <a:spcPts val="0"/>
              </a:spcBef>
              <a:buNone/>
              <a:defRPr sz="1600" b="0" i="0" u="none" strike="noStrike" cap="none">
                <a:solidFill>
                  <a:srgbClr val="656476"/>
                </a:solidFill>
                <a:latin typeface="Arial"/>
                <a:ea typeface="Arial"/>
                <a:cs typeface="Arial"/>
                <a:sym typeface="Arial"/>
              </a:defRPr>
            </a:lvl8pPr>
            <a:lvl9pPr marL="0" marR="0" lvl="8" indent="0" algn="r" rtl="0">
              <a:spcBef>
                <a:spcPts val="0"/>
              </a:spcBef>
              <a:buNone/>
              <a:defRPr sz="1600" b="0" i="0" u="none" strike="noStrike" cap="none">
                <a:solidFill>
                  <a:srgbClr val="656476"/>
                </a:solidFill>
                <a:latin typeface="Arial"/>
                <a:ea typeface="Arial"/>
                <a:cs typeface="Arial"/>
                <a:sym typeface="Arial"/>
              </a:defRPr>
            </a:lvl9pPr>
          </a:lstStyle>
          <a:p>
            <a:pPr marL="0" lvl="0" indent="0">
              <a:spcBef>
                <a:spcPts val="0"/>
              </a:spcBef>
              <a:spcAft>
                <a:spcPts val="0"/>
              </a:spcAft>
              <a:buNone/>
            </a:pPr>
            <a:r>
              <a:rPr lang="en-US"/>
              <a:t>www.illinoisfarmtoschool.org</a:t>
            </a:r>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illinoisfarmtoschool.org/video-training-series/innovative-funding-farm-school/" TargetMode="External"/><Relationship Id="rId2" Type="http://schemas.openxmlformats.org/officeDocument/2006/relationships/hyperlink" Target="http://www.farmtoschool.org/Resources/Hospital%20Community%20Benefit%20Dollars.pdf" TargetMode="External"/><Relationship Id="rId1" Type="http://schemas.openxmlformats.org/officeDocument/2006/relationships/slideLayout" Target="../slideLayouts/slideLayout2.xml"/><Relationship Id="rId5" Type="http://schemas.openxmlformats.org/officeDocument/2006/relationships/hyperlink" Target="https://efficientgov.com/blog/2017/11/10/5-big-box-store-community-grant-opportunities/" TargetMode="External"/><Relationship Id="rId4" Type="http://schemas.openxmlformats.org/officeDocument/2006/relationships/hyperlink" Target="http://illinoisfarmtoschool.org/toolkit/fundi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farmtoschool.org/resources-main/evaluation-framework" TargetMode="External"/><Relationship Id="rId2" Type="http://schemas.openxmlformats.org/officeDocument/2006/relationships/hyperlink" Target="https://fns-prod.azureedge.net/sites/default/files/f2s/F2S-Planning-Kit.pdf" TargetMode="External"/><Relationship Id="rId1" Type="http://schemas.openxmlformats.org/officeDocument/2006/relationships/slideLayout" Target="../slideLayouts/slideLayout7.xml"/><Relationship Id="rId5" Type="http://schemas.openxmlformats.org/officeDocument/2006/relationships/hyperlink" Target="https://food-hub.org/files/resources/Rethinking_school_lunch.pdf" TargetMode="External"/><Relationship Id="rId4" Type="http://schemas.openxmlformats.org/officeDocument/2006/relationships/hyperlink" Target="https://vtfeed.org/farm-school-planning-toolki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3997400" y="5641475"/>
            <a:ext cx="4382700" cy="1168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0" i="0" u="none" strike="noStrike" cap="none">
                <a:solidFill>
                  <a:srgbClr val="656476"/>
                </a:solidFill>
                <a:latin typeface="Arial"/>
                <a:ea typeface="Arial"/>
                <a:cs typeface="Arial"/>
                <a:sym typeface="Arial"/>
              </a:rPr>
              <a:t>www.illinoisfarmtoschool.org</a:t>
            </a:r>
            <a:endParaRPr/>
          </a:p>
          <a:p>
            <a:pPr marL="0" marR="0" lvl="0" indent="0" algn="ctr" rtl="0">
              <a:spcBef>
                <a:spcPts val="0"/>
              </a:spcBef>
              <a:spcAft>
                <a:spcPts val="0"/>
              </a:spcAft>
              <a:buNone/>
            </a:pPr>
            <a:r>
              <a:rPr lang="en-US" sz="2200" b="0" i="0" u="none" strike="noStrike" cap="none">
                <a:solidFill>
                  <a:srgbClr val="656476"/>
                </a:solidFill>
                <a:latin typeface="Arial"/>
                <a:ea typeface="Arial"/>
                <a:cs typeface="Arial"/>
                <a:sym typeface="Arial"/>
              </a:rPr>
              <a:t>www.sevengenerationsahead.org</a:t>
            </a:r>
            <a:endParaRPr sz="2200" b="0" i="0" u="none" strike="noStrike" cap="none">
              <a:solidFill>
                <a:srgbClr val="65647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1657" y="3317966"/>
            <a:ext cx="7537268" cy="1938992"/>
          </a:xfrm>
          <a:prstGeom prst="rect">
            <a:avLst/>
          </a:prstGeom>
          <a:noFill/>
        </p:spPr>
        <p:txBody>
          <a:bodyPr wrap="square" rtlCol="0">
            <a:spAutoFit/>
          </a:bodyPr>
          <a:lstStyle/>
          <a:p>
            <a:r>
              <a:rPr lang="en-US" sz="6000" b="1" dirty="0" smtClean="0">
                <a:solidFill>
                  <a:srgbClr val="FFC000"/>
                </a:solidFill>
                <a:latin typeface="+mj-lt"/>
              </a:rPr>
              <a:t>Improve Sustainability</a:t>
            </a:r>
            <a:endParaRPr lang="en-US" sz="6000" b="1" dirty="0">
              <a:solidFill>
                <a:srgbClr val="FFC000"/>
              </a:solidFill>
              <a:latin typeface="+mj-lt"/>
            </a:endParaRPr>
          </a:p>
        </p:txBody>
      </p:sp>
    </p:spTree>
    <p:extLst>
      <p:ext uri="{BB962C8B-B14F-4D97-AF65-F5344CB8AC3E}">
        <p14:creationId xmlns:p14="http://schemas.microsoft.com/office/powerpoint/2010/main" val="402208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for Sustainability</a:t>
            </a:r>
            <a:endParaRPr lang="en-US" dirty="0"/>
          </a:p>
        </p:txBody>
      </p:sp>
      <p:graphicFrame>
        <p:nvGraphicFramePr>
          <p:cNvPr id="7" name="Diagram 6"/>
          <p:cNvGraphicFramePr/>
          <p:nvPr>
            <p:extLst>
              <p:ext uri="{D42A27DB-BD31-4B8C-83A1-F6EECF244321}">
                <p14:modId xmlns:p14="http://schemas.microsoft.com/office/powerpoint/2010/main" val="1855575565"/>
              </p:ext>
            </p:extLst>
          </p:nvPr>
        </p:nvGraphicFramePr>
        <p:xfrm>
          <a:off x="838200" y="1439334"/>
          <a:ext cx="10058399" cy="535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285999" y="3443288"/>
            <a:ext cx="3100387" cy="3354765"/>
          </a:xfrm>
          <a:prstGeom prst="rect">
            <a:avLst/>
          </a:prstGeom>
          <a:noFill/>
        </p:spPr>
        <p:txBody>
          <a:bodyPr wrap="square" rtlCol="0">
            <a:spAutoFit/>
          </a:bodyPr>
          <a:lstStyle/>
          <a:p>
            <a:r>
              <a:rPr lang="en-US" sz="2000" dirty="0" smtClean="0">
                <a:solidFill>
                  <a:schemeClr val="bg2"/>
                </a:solidFill>
                <a:latin typeface="+mn-lt"/>
              </a:rPr>
              <a:t>Create a plan!</a:t>
            </a:r>
            <a:endParaRPr lang="en-US" sz="2000" dirty="0">
              <a:solidFill>
                <a:schemeClr val="bg2"/>
              </a:solidFill>
              <a:latin typeface="+mn-lt"/>
            </a:endParaRPr>
          </a:p>
          <a:p>
            <a:r>
              <a:rPr lang="en-US" sz="2000" dirty="0" smtClean="0">
                <a:solidFill>
                  <a:schemeClr val="bg2"/>
                </a:solidFill>
                <a:latin typeface="+mn-lt"/>
              </a:rPr>
              <a:t>Build a team.</a:t>
            </a:r>
          </a:p>
          <a:p>
            <a:r>
              <a:rPr lang="en-US" sz="2000" dirty="0" smtClean="0">
                <a:solidFill>
                  <a:schemeClr val="bg2"/>
                </a:solidFill>
                <a:latin typeface="+mn-lt"/>
              </a:rPr>
              <a:t>Begin programming by starting small.</a:t>
            </a:r>
          </a:p>
          <a:p>
            <a:r>
              <a:rPr lang="en-US" sz="2000" dirty="0" smtClean="0">
                <a:solidFill>
                  <a:schemeClr val="bg2"/>
                </a:solidFill>
                <a:latin typeface="+mn-lt"/>
              </a:rPr>
              <a:t>Fund it and develop support!</a:t>
            </a:r>
          </a:p>
          <a:p>
            <a:r>
              <a:rPr lang="en-US" sz="2000" dirty="0" smtClean="0">
                <a:solidFill>
                  <a:schemeClr val="bg2"/>
                </a:solidFill>
                <a:latin typeface="+mn-lt"/>
              </a:rPr>
              <a:t>Develop and adapt your vision.</a:t>
            </a:r>
          </a:p>
          <a:p>
            <a:r>
              <a:rPr lang="en-US" sz="2000" dirty="0" smtClean="0">
                <a:solidFill>
                  <a:schemeClr val="bg2"/>
                </a:solidFill>
                <a:latin typeface="+mn-lt"/>
              </a:rPr>
              <a:t>Move forward!</a:t>
            </a:r>
          </a:p>
          <a:p>
            <a:endParaRPr lang="en-US" sz="1600" dirty="0" smtClean="0"/>
          </a:p>
          <a:p>
            <a:endParaRPr lang="en-US" sz="1600" dirty="0"/>
          </a:p>
        </p:txBody>
      </p:sp>
      <p:sp>
        <p:nvSpPr>
          <p:cNvPr id="9" name="TextBox 8"/>
          <p:cNvSpPr txBox="1"/>
          <p:nvPr/>
        </p:nvSpPr>
        <p:spPr>
          <a:xfrm>
            <a:off x="7443787" y="3443288"/>
            <a:ext cx="2928938" cy="2862322"/>
          </a:xfrm>
          <a:prstGeom prst="rect">
            <a:avLst/>
          </a:prstGeom>
          <a:noFill/>
        </p:spPr>
        <p:txBody>
          <a:bodyPr wrap="square" rtlCol="0">
            <a:spAutoFit/>
          </a:bodyPr>
          <a:lstStyle/>
          <a:p>
            <a:pPr lvl="0"/>
            <a:r>
              <a:rPr lang="en-US" sz="2000" dirty="0">
                <a:solidFill>
                  <a:schemeClr val="bg2"/>
                </a:solidFill>
                <a:latin typeface="+mn-lt"/>
              </a:rPr>
              <a:t>Develop relationships to community resources.</a:t>
            </a:r>
          </a:p>
          <a:p>
            <a:pPr lvl="0"/>
            <a:r>
              <a:rPr lang="en-US" sz="2000" dirty="0">
                <a:solidFill>
                  <a:schemeClr val="bg2"/>
                </a:solidFill>
                <a:latin typeface="+mn-lt"/>
              </a:rPr>
              <a:t>Connect to existing programs to create a broader message and influence</a:t>
            </a:r>
            <a:r>
              <a:rPr lang="en-US" sz="2000" dirty="0" smtClean="0">
                <a:solidFill>
                  <a:schemeClr val="bg2"/>
                </a:solidFill>
                <a:latin typeface="+mn-lt"/>
              </a:rPr>
              <a:t>.</a:t>
            </a:r>
          </a:p>
          <a:p>
            <a:pPr lvl="0"/>
            <a:r>
              <a:rPr lang="en-US" sz="2000" dirty="0" smtClean="0">
                <a:solidFill>
                  <a:schemeClr val="bg2"/>
                </a:solidFill>
                <a:latin typeface="+mn-lt"/>
              </a:rPr>
              <a:t>Fund it and continue building support.</a:t>
            </a:r>
          </a:p>
          <a:p>
            <a:pPr lvl="0"/>
            <a:r>
              <a:rPr lang="en-US" sz="2000" dirty="0" smtClean="0">
                <a:solidFill>
                  <a:schemeClr val="bg2"/>
                </a:solidFill>
                <a:latin typeface="+mn-lt"/>
              </a:rPr>
              <a:t>Plan for future years.</a:t>
            </a:r>
            <a:endParaRPr lang="en-US" sz="2000" dirty="0">
              <a:solidFill>
                <a:schemeClr val="bg2"/>
              </a:solidFill>
              <a:latin typeface="+mn-lt"/>
            </a:endParaRPr>
          </a:p>
        </p:txBody>
      </p:sp>
      <p:sp>
        <p:nvSpPr>
          <p:cNvPr id="10" name="TextBox 9"/>
          <p:cNvSpPr txBox="1"/>
          <p:nvPr/>
        </p:nvSpPr>
        <p:spPr>
          <a:xfrm>
            <a:off x="3109912" y="1828800"/>
            <a:ext cx="2757487" cy="338554"/>
          </a:xfrm>
          <a:prstGeom prst="rect">
            <a:avLst/>
          </a:prstGeom>
          <a:noFill/>
        </p:spPr>
        <p:txBody>
          <a:bodyPr wrap="square" rtlCol="0">
            <a:spAutoFit/>
          </a:bodyPr>
          <a:lstStyle/>
          <a:p>
            <a:r>
              <a:rPr lang="en-US" sz="1600" dirty="0" smtClean="0">
                <a:solidFill>
                  <a:schemeClr val="bg2"/>
                </a:solidFill>
                <a:latin typeface="+mn-lt"/>
              </a:rPr>
              <a:t>EXAMPLE: Taste Tests</a:t>
            </a:r>
            <a:endParaRPr lang="en-US" sz="1600" dirty="0">
              <a:solidFill>
                <a:schemeClr val="bg2"/>
              </a:solidFill>
              <a:latin typeface="+mn-lt"/>
            </a:endParaRPr>
          </a:p>
        </p:txBody>
      </p:sp>
    </p:spTree>
    <p:extLst>
      <p:ext uri="{BB962C8B-B14F-4D97-AF65-F5344CB8AC3E}">
        <p14:creationId xmlns:p14="http://schemas.microsoft.com/office/powerpoint/2010/main" val="172753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847"/>
            <a:ext cx="10515600" cy="1325563"/>
          </a:xfrm>
        </p:spPr>
        <p:txBody>
          <a:bodyPr/>
          <a:lstStyle/>
          <a:p>
            <a:r>
              <a:rPr lang="en-US" b="1" dirty="0" smtClean="0">
                <a:latin typeface="+mj-lt"/>
              </a:rPr>
              <a:t>Locate Funding</a:t>
            </a:r>
            <a:endParaRPr lang="en-US" b="1" dirty="0">
              <a:latin typeface="+mj-lt"/>
            </a:endParaRPr>
          </a:p>
        </p:txBody>
      </p:sp>
      <p:sp>
        <p:nvSpPr>
          <p:cNvPr id="3" name="Text Placeholder 2"/>
          <p:cNvSpPr>
            <a:spLocks noGrp="1"/>
          </p:cNvSpPr>
          <p:nvPr>
            <p:ph type="body" idx="1"/>
          </p:nvPr>
        </p:nvSpPr>
        <p:spPr>
          <a:xfrm>
            <a:off x="549536" y="1584010"/>
            <a:ext cx="9859384" cy="4351338"/>
          </a:xfrm>
        </p:spPr>
        <p:txBody>
          <a:bodyPr/>
          <a:lstStyle/>
          <a:p>
            <a:r>
              <a:rPr lang="en-US" sz="2000" dirty="0" smtClean="0"/>
              <a:t>Supporting Farm to School with non-profit hospital community benefit dollars</a:t>
            </a:r>
          </a:p>
          <a:p>
            <a:pPr lvl="1"/>
            <a:r>
              <a:rPr lang="en-US" sz="1800" dirty="0">
                <a:hlinkClick r:id="rId2"/>
              </a:rPr>
              <a:t>http://</a:t>
            </a:r>
            <a:r>
              <a:rPr lang="en-US" sz="1800" dirty="0" smtClean="0">
                <a:hlinkClick r:id="rId2"/>
              </a:rPr>
              <a:t>www.farmtoschool.org/Resources/Hospital%20Community%20Benefit%20Dollars.pdf</a:t>
            </a:r>
            <a:endParaRPr lang="en-US" sz="1600" dirty="0" smtClean="0"/>
          </a:p>
          <a:p>
            <a:r>
              <a:rPr lang="en-US" sz="2000" dirty="0" smtClean="0"/>
              <a:t>Mighty Mini Video: Innovative Funding for Farm to School </a:t>
            </a:r>
          </a:p>
          <a:p>
            <a:pPr lvl="1"/>
            <a:r>
              <a:rPr lang="en-US" sz="1800" dirty="0">
                <a:hlinkClick r:id="rId3"/>
              </a:rPr>
              <a:t>http://illinoisfarmtoschool.org/video-training-series/innovative-funding-farm-school/</a:t>
            </a:r>
            <a:endParaRPr lang="en-US" sz="1800" dirty="0" smtClean="0"/>
          </a:p>
          <a:p>
            <a:r>
              <a:rPr lang="en-US" sz="2000" dirty="0" smtClean="0"/>
              <a:t>Illinois Farm to School Network Funding Toolkit</a:t>
            </a:r>
          </a:p>
          <a:p>
            <a:pPr lvl="1"/>
            <a:r>
              <a:rPr lang="en-US" sz="1600" dirty="0">
                <a:hlinkClick r:id="rId4"/>
              </a:rPr>
              <a:t>http://illinoisfarmtoschool.org/toolkit/funding</a:t>
            </a:r>
            <a:r>
              <a:rPr lang="en-US" sz="1600" dirty="0" smtClean="0">
                <a:hlinkClick r:id="rId4"/>
              </a:rPr>
              <a:t>/</a:t>
            </a:r>
            <a:endParaRPr lang="en-US" sz="1600" dirty="0" smtClean="0"/>
          </a:p>
          <a:p>
            <a:r>
              <a:rPr lang="en-US" sz="2000" dirty="0" smtClean="0"/>
              <a:t>Donations and grants from local businesses and companies!</a:t>
            </a:r>
          </a:p>
          <a:p>
            <a:pPr lvl="1"/>
            <a:r>
              <a:rPr lang="en-US" sz="1600" dirty="0">
                <a:hlinkClick r:id="rId5"/>
              </a:rPr>
              <a:t>https://efficientgov.com/blog/2017/11/10/5-big-box-store-community-grant-opportunities/</a:t>
            </a:r>
            <a:endParaRPr lang="en-US" sz="1600" dirty="0" smtClean="0"/>
          </a:p>
          <a:p>
            <a:r>
              <a:rPr lang="en-US" sz="2000" dirty="0" smtClean="0"/>
              <a:t>Apply for Grants- just do it! </a:t>
            </a:r>
          </a:p>
          <a:p>
            <a:pPr lvl="1"/>
            <a:r>
              <a:rPr lang="en-US" sz="1800" dirty="0">
                <a:hlinkClick r:id="rId4"/>
              </a:rPr>
              <a:t>http://illinoisfarmtoschool.org/toolkit/funding/</a:t>
            </a:r>
            <a:endParaRPr lang="en-US" sz="1800" dirty="0"/>
          </a:p>
          <a:p>
            <a:pPr lvl="1"/>
            <a:endParaRPr lang="en-US" sz="1800" dirty="0"/>
          </a:p>
        </p:txBody>
      </p:sp>
    </p:spTree>
    <p:extLst>
      <p:ext uri="{BB962C8B-B14F-4D97-AF65-F5344CB8AC3E}">
        <p14:creationId xmlns:p14="http://schemas.microsoft.com/office/powerpoint/2010/main" val="289912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Grants and Funding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931" y="1560062"/>
            <a:ext cx="9076669" cy="5137737"/>
          </a:xfrm>
          <a:prstGeom prst="rect">
            <a:avLst/>
          </a:prstGeom>
        </p:spPr>
      </p:pic>
    </p:spTree>
    <p:extLst>
      <p:ext uri="{BB962C8B-B14F-4D97-AF65-F5344CB8AC3E}">
        <p14:creationId xmlns:p14="http://schemas.microsoft.com/office/powerpoint/2010/main" val="252320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0583" y="3866605"/>
            <a:ext cx="6374675" cy="646331"/>
          </a:xfrm>
          <a:prstGeom prst="rect">
            <a:avLst/>
          </a:prstGeom>
          <a:solidFill>
            <a:srgbClr val="FFFFFF"/>
          </a:solidFill>
        </p:spPr>
        <p:txBody>
          <a:bodyPr wrap="square" rtlCol="0">
            <a:spAutoFit/>
          </a:bodyPr>
          <a:lstStyle/>
          <a:p>
            <a:r>
              <a:rPr lang="en-US" sz="1800" dirty="0" smtClean="0">
                <a:solidFill>
                  <a:srgbClr val="FFA602"/>
                </a:solidFill>
              </a:rPr>
              <a:t>Mary Hosier I IL Farm to School Network Coordinator</a:t>
            </a:r>
          </a:p>
          <a:p>
            <a:r>
              <a:rPr lang="en-US" sz="1800" dirty="0"/>
              <a:t> </a:t>
            </a:r>
            <a:r>
              <a:rPr lang="en-US" sz="1800" dirty="0" smtClean="0"/>
              <a:t>                   </a:t>
            </a:r>
            <a:r>
              <a:rPr lang="en-US" sz="1800" dirty="0" smtClean="0">
                <a:solidFill>
                  <a:schemeClr val="accent5">
                    <a:lumMod val="50000"/>
                  </a:schemeClr>
                </a:solidFill>
              </a:rPr>
              <a:t>mary</a:t>
            </a:r>
            <a:r>
              <a:rPr lang="en-US" sz="1800" dirty="0" smtClean="0">
                <a:solidFill>
                  <a:schemeClr val="bg2"/>
                </a:solidFill>
              </a:rPr>
              <a:t>@sevengenerationsahead.org</a:t>
            </a:r>
            <a:endParaRPr lang="en-US" sz="1800" dirty="0"/>
          </a:p>
        </p:txBody>
      </p:sp>
    </p:spTree>
    <p:extLst>
      <p:ext uri="{BB962C8B-B14F-4D97-AF65-F5344CB8AC3E}">
        <p14:creationId xmlns:p14="http://schemas.microsoft.com/office/powerpoint/2010/main" val="338424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9956" y="4737100"/>
            <a:ext cx="8637073" cy="174352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4000" dirty="0">
              <a:solidFill>
                <a:schemeClr val="bg2"/>
              </a:solidFill>
            </a:endParaRPr>
          </a:p>
        </p:txBody>
      </p:sp>
      <p:sp>
        <p:nvSpPr>
          <p:cNvPr id="5" name="TextBox 4"/>
          <p:cNvSpPr txBox="1"/>
          <p:nvPr/>
        </p:nvSpPr>
        <p:spPr>
          <a:xfrm>
            <a:off x="470264" y="4737100"/>
            <a:ext cx="11207930" cy="1569660"/>
          </a:xfrm>
          <a:prstGeom prst="rect">
            <a:avLst/>
          </a:prstGeom>
          <a:noFill/>
        </p:spPr>
        <p:txBody>
          <a:bodyPr wrap="square" rtlCol="0">
            <a:spAutoFit/>
          </a:bodyPr>
          <a:lstStyle/>
          <a:p>
            <a:pPr algn="ctr"/>
            <a:r>
              <a:rPr lang="en-US" sz="4800" b="1" dirty="0" smtClean="0">
                <a:solidFill>
                  <a:srgbClr val="FFC000"/>
                </a:solidFill>
                <a:latin typeface="Mission Gothic Regular"/>
              </a:rPr>
              <a:t>Adding Farm to School Programming One Apple at a Time</a:t>
            </a:r>
            <a:endParaRPr lang="en-US" sz="4800" b="1" dirty="0">
              <a:solidFill>
                <a:srgbClr val="FFC000"/>
              </a:solidFill>
              <a:latin typeface="Mission Gothic Regula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051" y="276080"/>
            <a:ext cx="2666237" cy="3999355"/>
          </a:xfrm>
          <a:prstGeom prst="rect">
            <a:avLst/>
          </a:prstGeom>
        </p:spPr>
      </p:pic>
    </p:spTree>
    <p:extLst>
      <p:ext uri="{BB962C8B-B14F-4D97-AF65-F5344CB8AC3E}">
        <p14:creationId xmlns:p14="http://schemas.microsoft.com/office/powerpoint/2010/main" val="171491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23" y="517526"/>
            <a:ext cx="6663267" cy="1325563"/>
          </a:xfrm>
        </p:spPr>
        <p:txBody>
          <a:bodyPr/>
          <a:lstStyle/>
          <a:p>
            <a:r>
              <a:rPr lang="en-US" dirty="0">
                <a:latin typeface="Mission Gothic Regular"/>
              </a:rPr>
              <a:t>Overview</a:t>
            </a:r>
          </a:p>
        </p:txBody>
      </p:sp>
      <p:sp>
        <p:nvSpPr>
          <p:cNvPr id="3" name="Content Placeholder 2"/>
          <p:cNvSpPr>
            <a:spLocks noGrp="1"/>
          </p:cNvSpPr>
          <p:nvPr>
            <p:ph idx="4294967295"/>
          </p:nvPr>
        </p:nvSpPr>
        <p:spPr>
          <a:xfrm>
            <a:off x="778461" y="1843089"/>
            <a:ext cx="6543790" cy="3471172"/>
          </a:xfrm>
        </p:spPr>
        <p:txBody>
          <a:bodyPr>
            <a:normAutofit/>
          </a:bodyPr>
          <a:lstStyle/>
          <a:p>
            <a:pPr marL="396875" indent="-396875"/>
            <a:r>
              <a:rPr lang="en-US" dirty="0">
                <a:latin typeface="Mission Gothic Light" panose="02000603020000020003" pitchFamily="50" charset="0"/>
              </a:rPr>
              <a:t>Creating a cohesive plan</a:t>
            </a:r>
          </a:p>
          <a:p>
            <a:pPr marL="396875" indent="-396875"/>
            <a:r>
              <a:rPr lang="en-US" dirty="0" smtClean="0">
                <a:latin typeface="Mission Gothic Light" panose="02000603020000020003" pitchFamily="50" charset="0"/>
              </a:rPr>
              <a:t>Adding program pieces</a:t>
            </a:r>
            <a:endParaRPr lang="en-US" dirty="0">
              <a:latin typeface="Mission Gothic Light" panose="02000603020000020003" pitchFamily="50" charset="0"/>
            </a:endParaRPr>
          </a:p>
          <a:p>
            <a:pPr marL="396875" indent="-396875"/>
            <a:r>
              <a:rPr lang="en-US" dirty="0" smtClean="0">
                <a:latin typeface="Mission Gothic Light" panose="02000603020000020003" pitchFamily="50" charset="0"/>
              </a:rPr>
              <a:t>Building blocks to build more sustainability</a:t>
            </a:r>
          </a:p>
          <a:p>
            <a:pPr marL="396875" indent="-396875"/>
            <a:r>
              <a:rPr lang="en-US" dirty="0" smtClean="0">
                <a:latin typeface="Mission Gothic Light" panose="02000603020000020003" pitchFamily="50" charset="0"/>
              </a:rPr>
              <a:t>Fund it!</a:t>
            </a:r>
          </a:p>
          <a:p>
            <a:pPr marL="396875" indent="-396875"/>
            <a:endParaRPr lang="en-US" dirty="0" smtClean="0">
              <a:latin typeface="Mission Gothic Light" panose="02000603020000020003" pitchFamily="50" charset="0"/>
            </a:endParaRPr>
          </a:p>
          <a:p>
            <a:pPr marL="396875" indent="-396875"/>
            <a:endParaRPr lang="en-US" dirty="0">
              <a:latin typeface="Mission Gothic Light" panose="02000603020000020003" pitchFamily="50" charset="0"/>
            </a:endParaRPr>
          </a:p>
          <a:p>
            <a:endParaRPr lang="en-US" dirty="0">
              <a:latin typeface="Mission Gothic Light" panose="02000603020000020003" pitchFamily="50" charset="0"/>
            </a:endParaRPr>
          </a:p>
          <a:p>
            <a:endParaRPr lang="en-US" dirty="0">
              <a:latin typeface="Mission Gothic Light" panose="02000603020000020003" pitchFamily="50" charset="0"/>
            </a:endParaRPr>
          </a:p>
        </p:txBody>
      </p:sp>
    </p:spTree>
    <p:extLst>
      <p:ext uri="{BB962C8B-B14F-4D97-AF65-F5344CB8AC3E}">
        <p14:creationId xmlns:p14="http://schemas.microsoft.com/office/powerpoint/2010/main" val="843697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0879" y="2600710"/>
            <a:ext cx="4030618" cy="3556382"/>
          </a:xfrm>
          <a:prstGeom prst="rect">
            <a:avLst/>
          </a:prstGeom>
          <a:blipFill>
            <a:blip r:embed="rId2"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1787858" y="592919"/>
            <a:ext cx="8366076" cy="1687641"/>
          </a:xfrm>
          <a:prstGeom prst="rect">
            <a:avLst/>
          </a:prstGeom>
        </p:spPr>
        <p:txBody>
          <a:bodyPr spcFirstLastPara="1" vert="horz" wrap="square" lIns="0" tIns="12700" rIns="0" bIns="0" rtlCol="0" anchor="ctr" anchorCtr="0">
            <a:spAutoFit/>
          </a:bodyPr>
          <a:lstStyle/>
          <a:p>
            <a:pPr marL="12700">
              <a:lnSpc>
                <a:spcPct val="100000"/>
              </a:lnSpc>
              <a:spcBef>
                <a:spcPts val="100"/>
              </a:spcBef>
            </a:pPr>
            <a:r>
              <a:rPr b="1" spc="-5" dirty="0">
                <a:solidFill>
                  <a:schemeClr val="bg2"/>
                </a:solidFill>
                <a:latin typeface="Arial" panose="020B0604020202020204" pitchFamily="34" charset="0"/>
                <a:cs typeface="Arial" panose="020B0604020202020204" pitchFamily="34" charset="0"/>
              </a:rPr>
              <a:t>How do </a:t>
            </a:r>
            <a:r>
              <a:rPr b="1" dirty="0">
                <a:solidFill>
                  <a:schemeClr val="bg2"/>
                </a:solidFill>
                <a:latin typeface="Arial" panose="020B0604020202020204" pitchFamily="34" charset="0"/>
                <a:cs typeface="Arial" panose="020B0604020202020204" pitchFamily="34" charset="0"/>
              </a:rPr>
              <a:t>I </a:t>
            </a:r>
            <a:r>
              <a:rPr lang="en-US" b="1" dirty="0" smtClean="0">
                <a:solidFill>
                  <a:schemeClr val="bg2"/>
                </a:solidFill>
                <a:latin typeface="Arial" panose="020B0604020202020204" pitchFamily="34" charset="0"/>
                <a:cs typeface="Arial" panose="020B0604020202020204" pitchFamily="34" charset="0"/>
              </a:rPr>
              <a:t>develop a </a:t>
            </a:r>
            <a:r>
              <a:rPr b="1" spc="-5" dirty="0" smtClean="0">
                <a:solidFill>
                  <a:schemeClr val="bg2"/>
                </a:solidFill>
                <a:latin typeface="Arial" panose="020B0604020202020204" pitchFamily="34" charset="0"/>
                <a:cs typeface="Arial" panose="020B0604020202020204" pitchFamily="34" charset="0"/>
              </a:rPr>
              <a:t>plan </a:t>
            </a:r>
            <a:r>
              <a:rPr b="1" spc="-5" dirty="0">
                <a:solidFill>
                  <a:schemeClr val="bg2"/>
                </a:solidFill>
                <a:latin typeface="Arial" panose="020B0604020202020204" pitchFamily="34" charset="0"/>
                <a:cs typeface="Arial" panose="020B0604020202020204" pitchFamily="34" charset="0"/>
              </a:rPr>
              <a:t>to grow </a:t>
            </a:r>
            <a:r>
              <a:rPr lang="en-US" b="1" spc="-5" dirty="0" smtClean="0">
                <a:solidFill>
                  <a:schemeClr val="bg2"/>
                </a:solidFill>
                <a:latin typeface="Arial" panose="020B0604020202020204" pitchFamily="34" charset="0"/>
                <a:cs typeface="Arial" panose="020B0604020202020204" pitchFamily="34" charset="0"/>
              </a:rPr>
              <a:t>Farm to School?</a:t>
            </a:r>
            <a:endParaRPr b="1" spc="-5" dirty="0">
              <a:solidFill>
                <a:schemeClr val="bg2"/>
              </a:solidFill>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1922415" y="2131087"/>
            <a:ext cx="9529054" cy="4210576"/>
          </a:xfrm>
          <a:prstGeom prst="rect">
            <a:avLst/>
          </a:prstGeom>
        </p:spPr>
        <p:txBody>
          <a:bodyPr spcFirstLastPara="1" vert="horz" wrap="square" lIns="0" tIns="12700" rIns="0" bIns="0" rtlCol="0" anchor="t" anchorCtr="0">
            <a:spAutoFit/>
          </a:bodyPr>
          <a:lstStyle/>
          <a:p>
            <a:pPr marL="4491355">
              <a:lnSpc>
                <a:spcPct val="100000"/>
              </a:lnSpc>
              <a:spcBef>
                <a:spcPts val="20"/>
              </a:spcBef>
            </a:pPr>
            <a:endParaRPr sz="2000" dirty="0">
              <a:solidFill>
                <a:srgbClr val="F8991B"/>
              </a:solidFill>
              <a:cs typeface="Times New Roman"/>
            </a:endParaRPr>
          </a:p>
          <a:p>
            <a:pPr marL="4504055" marR="280670">
              <a:lnSpc>
                <a:spcPct val="116100"/>
              </a:lnSpc>
            </a:pPr>
            <a:r>
              <a:rPr lang="en-US" sz="1800" spc="-5" dirty="0" smtClean="0">
                <a:solidFill>
                  <a:srgbClr val="F8991B"/>
                </a:solidFill>
                <a:latin typeface="Arial" panose="020B0604020202020204" pitchFamily="34" charset="0"/>
                <a:cs typeface="Arial" panose="020B0604020202020204" pitchFamily="34" charset="0"/>
              </a:rPr>
              <a:t>Create a vision and a plan </a:t>
            </a:r>
            <a:endParaRPr lang="en-US" sz="1800" spc="-5" dirty="0" smtClean="0">
              <a:solidFill>
                <a:srgbClr val="F8991B"/>
              </a:solidFill>
              <a:latin typeface="Arial" panose="020B0604020202020204" pitchFamily="34" charset="0"/>
              <a:cs typeface="Arial" panose="020B0604020202020204" pitchFamily="34" charset="0"/>
            </a:endParaRPr>
          </a:p>
          <a:p>
            <a:pPr marL="4504055" marR="280670">
              <a:lnSpc>
                <a:spcPct val="116100"/>
              </a:lnSpc>
            </a:pPr>
            <a:r>
              <a:rPr lang="en-US" sz="1800" spc="-5" dirty="0">
                <a:solidFill>
                  <a:srgbClr val="F8991B"/>
                </a:solidFill>
                <a:latin typeface="Arial" panose="020B0604020202020204" pitchFamily="34" charset="0"/>
                <a:cs typeface="Arial" panose="020B0604020202020204" pitchFamily="34" charset="0"/>
              </a:rPr>
              <a:t>Register for programming! Become </a:t>
            </a:r>
            <a:r>
              <a:rPr lang="en-US" sz="1800" spc="-5" dirty="0" smtClean="0">
                <a:solidFill>
                  <a:srgbClr val="F8991B"/>
                </a:solidFill>
                <a:latin typeface="Arial" panose="020B0604020202020204" pitchFamily="34" charset="0"/>
                <a:cs typeface="Arial" panose="020B0604020202020204" pitchFamily="34" charset="0"/>
              </a:rPr>
              <a:t>familiar with the Farm to School tools available</a:t>
            </a:r>
          </a:p>
          <a:p>
            <a:pPr marL="4504055" marR="280670">
              <a:lnSpc>
                <a:spcPct val="116100"/>
              </a:lnSpc>
            </a:pPr>
            <a:r>
              <a:rPr lang="en-US" sz="1800" spc="-5" dirty="0" smtClean="0">
                <a:solidFill>
                  <a:srgbClr val="F8991B"/>
                </a:solidFill>
                <a:latin typeface="Arial" panose="020B0604020202020204" pitchFamily="34" charset="0"/>
                <a:cs typeface="Arial" panose="020B0604020202020204" pitchFamily="34" charset="0"/>
              </a:rPr>
              <a:t>Build a team by connecting to others at your site including garden clubs, cooking staff, science and math educators, and Wellness teams</a:t>
            </a:r>
          </a:p>
          <a:p>
            <a:pPr marL="4504055" marR="5080">
              <a:lnSpc>
                <a:spcPct val="116100"/>
              </a:lnSpc>
            </a:pPr>
            <a:r>
              <a:rPr lang="en-US" sz="1800" spc="-5" dirty="0" smtClean="0">
                <a:solidFill>
                  <a:srgbClr val="F8991B"/>
                </a:solidFill>
                <a:latin typeface="Arial" panose="020B0604020202020204" pitchFamily="34" charset="0"/>
                <a:cs typeface="Arial" panose="020B0604020202020204" pitchFamily="34" charset="0"/>
              </a:rPr>
              <a:t>Create </a:t>
            </a:r>
            <a:r>
              <a:rPr lang="en-US" sz="1800" spc="-5" dirty="0">
                <a:solidFill>
                  <a:srgbClr val="F8991B"/>
                </a:solidFill>
                <a:latin typeface="Arial" panose="020B0604020202020204" pitchFamily="34" charset="0"/>
                <a:cs typeface="Arial" panose="020B0604020202020204" pitchFamily="34" charset="0"/>
              </a:rPr>
              <a:t>a </a:t>
            </a:r>
            <a:r>
              <a:rPr lang="en-US" sz="1800" spc="-5" dirty="0" smtClean="0">
                <a:solidFill>
                  <a:srgbClr val="F8991B"/>
                </a:solidFill>
                <a:latin typeface="Arial" panose="020B0604020202020204" pitchFamily="34" charset="0"/>
                <a:cs typeface="Arial" panose="020B0604020202020204" pitchFamily="34" charset="0"/>
              </a:rPr>
              <a:t>one-two year plan to map out program pieces and growth</a:t>
            </a:r>
            <a:endParaRPr lang="en-US" sz="1800" spc="-5" dirty="0">
              <a:solidFill>
                <a:srgbClr val="F8991B"/>
              </a:solidFill>
              <a:latin typeface="Arial" panose="020B0604020202020204" pitchFamily="34" charset="0"/>
              <a:cs typeface="Arial" panose="020B0604020202020204" pitchFamily="34" charset="0"/>
            </a:endParaRPr>
          </a:p>
          <a:p>
            <a:pPr marL="4504055" marR="5080">
              <a:lnSpc>
                <a:spcPct val="116100"/>
              </a:lnSpc>
            </a:pPr>
            <a:endParaRPr sz="2000" spc="-5" dirty="0">
              <a:solidFill>
                <a:srgbClr val="F8991B"/>
              </a:solidFill>
            </a:endParaRPr>
          </a:p>
        </p:txBody>
      </p:sp>
    </p:spTree>
    <p:extLst>
      <p:ext uri="{BB962C8B-B14F-4D97-AF65-F5344CB8AC3E}">
        <p14:creationId xmlns:p14="http://schemas.microsoft.com/office/powerpoint/2010/main" val="418254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67" y="289832"/>
            <a:ext cx="10515600" cy="1325563"/>
          </a:xfrm>
        </p:spPr>
        <p:txBody>
          <a:bodyPr/>
          <a:lstStyle/>
          <a:p>
            <a:r>
              <a:rPr lang="en-US" dirty="0" smtClean="0"/>
              <a:t>Resources for Planning</a:t>
            </a:r>
            <a:endParaRPr lang="en-US" dirty="0"/>
          </a:p>
        </p:txBody>
      </p:sp>
      <p:sp>
        <p:nvSpPr>
          <p:cNvPr id="3" name="Text Placeholder 2"/>
          <p:cNvSpPr>
            <a:spLocks noGrp="1"/>
          </p:cNvSpPr>
          <p:nvPr>
            <p:ph type="body" sz="quarter" idx="10"/>
          </p:nvPr>
        </p:nvSpPr>
        <p:spPr>
          <a:xfrm>
            <a:off x="226053" y="1406390"/>
            <a:ext cx="10842714" cy="4375972"/>
          </a:xfrm>
        </p:spPr>
        <p:txBody>
          <a:bodyPr>
            <a:normAutofit/>
          </a:bodyPr>
          <a:lstStyle/>
          <a:p>
            <a:pPr fontAlgn="base"/>
            <a:r>
              <a:rPr lang="en-US" sz="1600" dirty="0" smtClean="0">
                <a:latin typeface="Arial" panose="020B0604020202020204" pitchFamily="34" charset="0"/>
                <a:cs typeface="Arial" panose="020B0604020202020204" pitchFamily="34" charset="0"/>
              </a:rPr>
              <a:t>This comprehensive toolkit helps sites build a team, establish a vision, and develop a strategy for                    implementing and evaluating their farm to school programming.</a:t>
            </a:r>
          </a:p>
          <a:p>
            <a:pPr lvl="1" fontAlgn="base"/>
            <a:r>
              <a:rPr lang="en-US" sz="1600" b="1" dirty="0" smtClean="0">
                <a:latin typeface="Arial" panose="020B0604020202020204" pitchFamily="34" charset="0"/>
                <a:cs typeface="Arial" panose="020B0604020202020204" pitchFamily="34" charset="0"/>
                <a:hlinkClick r:id="rId2"/>
              </a:rPr>
              <a:t> Farm to School Planning Toolkit, USDA Office of Community Food Systems</a:t>
            </a:r>
            <a:endParaRPr lang="en-US" sz="1600" b="1" dirty="0" smtClean="0">
              <a:latin typeface="Arial" panose="020B0604020202020204" pitchFamily="34" charset="0"/>
              <a:cs typeface="Arial" panose="020B0604020202020204" pitchFamily="34" charset="0"/>
            </a:endParaRPr>
          </a:p>
          <a:p>
            <a:pPr fontAlgn="base"/>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recommend building a strategy to measure the impact that your farm to school activities have on food producers, health, education, and the environment. This evaluation guide will give you common language, guidelines, and metrics to build and assess your local food sourcing and gardening efforts</a:t>
            </a:r>
            <a:r>
              <a:rPr lang="en-US" sz="1600" dirty="0" smtClean="0">
                <a:latin typeface="Arial" panose="020B0604020202020204" pitchFamily="34" charset="0"/>
                <a:cs typeface="Arial" panose="020B0604020202020204" pitchFamily="34" charset="0"/>
              </a:rPr>
              <a:t>.</a:t>
            </a:r>
          </a:p>
          <a:p>
            <a:pPr lvl="1" fontAlgn="base"/>
            <a:r>
              <a:rPr lang="en-US" sz="1600" b="1" dirty="0" smtClean="0">
                <a:latin typeface="Arial" panose="020B0604020202020204" pitchFamily="34" charset="0"/>
                <a:cs typeface="Arial" panose="020B0604020202020204" pitchFamily="34" charset="0"/>
                <a:hlinkClick r:id="rId3"/>
              </a:rPr>
              <a:t> </a:t>
            </a:r>
            <a:r>
              <a:rPr lang="en-US" sz="1600" b="1" dirty="0">
                <a:latin typeface="Arial" panose="020B0604020202020204" pitchFamily="34" charset="0"/>
                <a:cs typeface="Arial" panose="020B0604020202020204" pitchFamily="34" charset="0"/>
                <a:hlinkClick r:id="rId3"/>
              </a:rPr>
              <a:t>Evaluation for Transformation, National Farm to School Network</a:t>
            </a:r>
            <a:endParaRPr lang="en-US" sz="1600" b="1" dirty="0">
              <a:latin typeface="Arial" panose="020B0604020202020204" pitchFamily="34" charset="0"/>
              <a:cs typeface="Arial" panose="020B0604020202020204" pitchFamily="34" charset="0"/>
            </a:endParaRPr>
          </a:p>
          <a:p>
            <a:pPr fontAlgn="base"/>
            <a:r>
              <a:rPr lang="en-US" sz="1600" dirty="0" smtClean="0">
                <a:latin typeface="Arial" panose="020B0604020202020204" pitchFamily="34" charset="0"/>
                <a:cs typeface="Arial" panose="020B0604020202020204" pitchFamily="34" charset="0"/>
              </a:rPr>
              <a:t>Vermont </a:t>
            </a:r>
            <a:r>
              <a:rPr lang="en-US" sz="1600" dirty="0">
                <a:latin typeface="Arial" panose="020B0604020202020204" pitchFamily="34" charset="0"/>
                <a:cs typeface="Arial" panose="020B0604020202020204" pitchFamily="34" charset="0"/>
              </a:rPr>
              <a:t>FEED (Food Education Every Day) developed a Farm to School Rubric, Action Planning Template, Impact &amp; Feasibility Analysis Tool, and Media Kit to help farm to school teams create sustainable and beneficial programs</a:t>
            </a:r>
            <a:r>
              <a:rPr lang="en-US" sz="1600" dirty="0" smtClean="0">
                <a:latin typeface="Arial" panose="020B0604020202020204" pitchFamily="34" charset="0"/>
                <a:cs typeface="Arial" panose="020B0604020202020204" pitchFamily="34" charset="0"/>
              </a:rPr>
              <a:t>.</a:t>
            </a:r>
          </a:p>
          <a:p>
            <a:pPr lvl="1" fontAlgn="base"/>
            <a:r>
              <a:rPr lang="en-US" sz="1600" b="1" dirty="0" smtClean="0">
                <a:latin typeface="Arial" panose="020B0604020202020204" pitchFamily="34" charset="0"/>
                <a:cs typeface="Arial" panose="020B0604020202020204" pitchFamily="34" charset="0"/>
                <a:hlinkClick r:id="rId4"/>
              </a:rPr>
              <a:t> </a:t>
            </a:r>
            <a:r>
              <a:rPr lang="en-US" sz="1600" b="1" dirty="0">
                <a:latin typeface="Arial" panose="020B0604020202020204" pitchFamily="34" charset="0"/>
                <a:cs typeface="Arial" panose="020B0604020202020204" pitchFamily="34" charset="0"/>
                <a:hlinkClick r:id="rId4"/>
              </a:rPr>
              <a:t>Farm to School Planning Toolkit, VT FEED</a:t>
            </a:r>
            <a:endParaRPr lang="en-US" sz="1600" b="1" dirty="0">
              <a:latin typeface="Arial" panose="020B0604020202020204" pitchFamily="34" charset="0"/>
              <a:cs typeface="Arial" panose="020B0604020202020204" pitchFamily="34" charset="0"/>
            </a:endParaRPr>
          </a:p>
          <a:p>
            <a:pPr fontAlgn="base"/>
            <a:r>
              <a:rPr lang="en-US" sz="1600" dirty="0" smtClean="0">
                <a:latin typeface="Arial" panose="020B0604020202020204" pitchFamily="34" charset="0"/>
                <a:cs typeface="Arial" panose="020B0604020202020204" pitchFamily="34" charset="0"/>
              </a:rPr>
              <a:t>This </a:t>
            </a:r>
            <a:r>
              <a:rPr lang="en-US" sz="1600" dirty="0">
                <a:latin typeface="Arial" panose="020B0604020202020204" pitchFamily="34" charset="0"/>
                <a:cs typeface="Arial" panose="020B0604020202020204" pitchFamily="34" charset="0"/>
              </a:rPr>
              <a:t>planning tool identifies ten pathways to follow as you plan for innovation and change in school food: food and health, wellness policy, teaching and learning, the dining experience, procurement, facilities, waste management, professional development, and marketing and communications</a:t>
            </a:r>
            <a:r>
              <a:rPr lang="en-US" sz="1600" dirty="0" smtClean="0">
                <a:latin typeface="Arial" panose="020B0604020202020204" pitchFamily="34" charset="0"/>
                <a:cs typeface="Arial" panose="020B0604020202020204" pitchFamily="34" charset="0"/>
              </a:rPr>
              <a:t>.</a:t>
            </a:r>
          </a:p>
          <a:p>
            <a:pPr lvl="1" fontAlgn="base"/>
            <a:r>
              <a:rPr lang="en-US" sz="1600" b="1" dirty="0" smtClean="0">
                <a:latin typeface="Arial" panose="020B0604020202020204" pitchFamily="34" charset="0"/>
                <a:cs typeface="Arial" panose="020B0604020202020204" pitchFamily="34" charset="0"/>
                <a:hlinkClick r:id="rId5"/>
              </a:rPr>
              <a:t> </a:t>
            </a:r>
            <a:r>
              <a:rPr lang="en-US" sz="1600" b="1" dirty="0">
                <a:latin typeface="Arial" panose="020B0604020202020204" pitchFamily="34" charset="0"/>
                <a:cs typeface="Arial" panose="020B0604020202020204" pitchFamily="34" charset="0"/>
                <a:hlinkClick r:id="rId5"/>
              </a:rPr>
              <a:t>Rethinking School Lunch, Center for </a:t>
            </a:r>
            <a:r>
              <a:rPr lang="en-US" sz="1600" b="1" dirty="0" err="1">
                <a:latin typeface="Arial" panose="020B0604020202020204" pitchFamily="34" charset="0"/>
                <a:cs typeface="Arial" panose="020B0604020202020204" pitchFamily="34" charset="0"/>
                <a:hlinkClick r:id="rId5"/>
              </a:rPr>
              <a:t>Ecoliteracy</a:t>
            </a:r>
            <a:endParaRPr lang="en-US" sz="1600" b="1" dirty="0">
              <a:latin typeface="Arial" panose="020B0604020202020204" pitchFamily="34" charset="0"/>
              <a:cs typeface="Arial" panose="020B0604020202020204" pitchFamily="34" charset="0"/>
            </a:endParaRPr>
          </a:p>
          <a:p>
            <a:pPr fontAlgn="base"/>
            <a:endParaRPr lang="en-US" sz="1600" dirty="0">
              <a:latin typeface="Arial" panose="020B0604020202020204" pitchFamily="34" charset="0"/>
              <a:cs typeface="Arial" panose="020B0604020202020204" pitchFamily="34" charset="0"/>
            </a:endParaRPr>
          </a:p>
          <a:p>
            <a:pPr fontAlgn="base"/>
            <a:endParaRPr lang="en-US" sz="1600" dirty="0">
              <a:latin typeface="Arial" panose="020B0604020202020204" pitchFamily="34" charset="0"/>
              <a:cs typeface="Arial" panose="020B0604020202020204" pitchFamily="34" charset="0"/>
            </a:endParaRPr>
          </a:p>
          <a:p>
            <a:pPr fontAlgn="base"/>
            <a:endParaRPr lang="en-US" sz="1800" dirty="0">
              <a:latin typeface="Arial" panose="020B0604020202020204" pitchFamily="34" charset="0"/>
              <a:cs typeface="Arial" panose="020B0604020202020204" pitchFamily="34" charset="0"/>
            </a:endParaRPr>
          </a:p>
          <a:p>
            <a:pPr fontAlgn="base"/>
            <a:endParaRPr lang="en-US" sz="1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4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44" y="2097500"/>
            <a:ext cx="3950111" cy="2024112"/>
          </a:xfrm>
        </p:spPr>
        <p:txBody>
          <a:bodyPr/>
          <a:lstStyle/>
          <a:p>
            <a:r>
              <a:rPr lang="en-US" sz="4400" dirty="0" smtClean="0"/>
              <a:t>Combine local food with programming!</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55" y="803564"/>
            <a:ext cx="6109854" cy="4611984"/>
          </a:xfrm>
          <a:prstGeom prst="rect">
            <a:avLst/>
          </a:prstGeom>
        </p:spPr>
      </p:pic>
    </p:spTree>
    <p:extLst>
      <p:ext uri="{BB962C8B-B14F-4D97-AF65-F5344CB8AC3E}">
        <p14:creationId xmlns:p14="http://schemas.microsoft.com/office/powerpoint/2010/main" val="385391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278" y="408155"/>
            <a:ext cx="4959219" cy="1325563"/>
          </a:xfrm>
        </p:spPr>
        <p:txBody>
          <a:bodyPr/>
          <a:lstStyle/>
          <a:p>
            <a:r>
              <a:rPr lang="en-US" sz="7200" dirty="0" smtClean="0">
                <a:latin typeface="+mj-lt"/>
              </a:rPr>
              <a:t>Start small!</a:t>
            </a:r>
            <a:endParaRPr lang="en-US" sz="7200" dirty="0">
              <a:latin typeface="+mj-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8017" y="2217724"/>
            <a:ext cx="6256429" cy="4457564"/>
          </a:xfrm>
        </p:spPr>
      </p:pic>
    </p:spTree>
    <p:extLst>
      <p:ext uri="{BB962C8B-B14F-4D97-AF65-F5344CB8AC3E}">
        <p14:creationId xmlns:p14="http://schemas.microsoft.com/office/powerpoint/2010/main" val="69626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mj-lt"/>
              </a:rPr>
              <a:t>Add Programming Slowly</a:t>
            </a:r>
            <a:endParaRPr lang="en-US" sz="60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55" y="1690690"/>
            <a:ext cx="3613661" cy="46765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70" y="1690690"/>
            <a:ext cx="4127863" cy="4127863"/>
          </a:xfrm>
          <a:prstGeom prst="rect">
            <a:avLst/>
          </a:prstGeom>
        </p:spPr>
      </p:pic>
    </p:spTree>
    <p:extLst>
      <p:ext uri="{BB962C8B-B14F-4D97-AF65-F5344CB8AC3E}">
        <p14:creationId xmlns:p14="http://schemas.microsoft.com/office/powerpoint/2010/main" val="2721275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429224"/>
            <a:ext cx="10515600" cy="1325563"/>
          </a:xfrm>
        </p:spPr>
        <p:txBody>
          <a:bodyPr/>
          <a:lstStyle/>
          <a:p>
            <a:r>
              <a:rPr lang="en-US" dirty="0" smtClean="0"/>
              <a:t>Connect Program Pieces</a:t>
            </a:r>
            <a:endParaRPr lang="en-US" dirty="0"/>
          </a:p>
        </p:txBody>
      </p:sp>
      <p:sp>
        <p:nvSpPr>
          <p:cNvPr id="3" name="Text Placeholder 2"/>
          <p:cNvSpPr>
            <a:spLocks noGrp="1"/>
          </p:cNvSpPr>
          <p:nvPr>
            <p:ph type="body" sz="quarter" idx="10"/>
          </p:nvPr>
        </p:nvSpPr>
        <p:spPr>
          <a:xfrm>
            <a:off x="5855368" y="1836101"/>
            <a:ext cx="5809763" cy="3804716"/>
          </a:xfrm>
        </p:spPr>
        <p:txBody>
          <a:bodyPr/>
          <a:lstStyle/>
          <a:p>
            <a:pPr marL="0" indent="0">
              <a:buNone/>
            </a:pPr>
            <a:r>
              <a:rPr lang="en-US" sz="2400" dirty="0">
                <a:solidFill>
                  <a:schemeClr val="bg2"/>
                </a:solidFill>
              </a:rPr>
              <a:t>Farm to School </a:t>
            </a:r>
            <a:r>
              <a:rPr lang="en-US" sz="2400" dirty="0" smtClean="0">
                <a:solidFill>
                  <a:schemeClr val="bg2"/>
                </a:solidFill>
              </a:rPr>
              <a:t>programs connect to:</a:t>
            </a:r>
            <a:endParaRPr lang="en-US" sz="2400" dirty="0">
              <a:solidFill>
                <a:schemeClr val="bg2"/>
              </a:solidFill>
            </a:endParaRPr>
          </a:p>
          <a:p>
            <a:pPr marL="0" indent="0">
              <a:buNone/>
            </a:pPr>
            <a:r>
              <a:rPr lang="en-US" sz="2000" dirty="0" smtClean="0">
                <a:solidFill>
                  <a:schemeClr val="bg2"/>
                </a:solidFill>
              </a:rPr>
              <a:t>Garden Clubs and Indoor </a:t>
            </a:r>
            <a:r>
              <a:rPr lang="en-US" sz="2000" dirty="0" smtClean="0">
                <a:solidFill>
                  <a:schemeClr val="bg2"/>
                </a:solidFill>
              </a:rPr>
              <a:t>Garden </a:t>
            </a:r>
            <a:r>
              <a:rPr lang="en-US" sz="2000" dirty="0" smtClean="0">
                <a:solidFill>
                  <a:schemeClr val="bg2"/>
                </a:solidFill>
              </a:rPr>
              <a:t>Programs</a:t>
            </a:r>
          </a:p>
          <a:p>
            <a:pPr marL="0" indent="0">
              <a:buNone/>
            </a:pPr>
            <a:r>
              <a:rPr lang="en-US" sz="2000" dirty="0" smtClean="0">
                <a:solidFill>
                  <a:schemeClr val="bg2"/>
                </a:solidFill>
              </a:rPr>
              <a:t>Taste Tests </a:t>
            </a:r>
          </a:p>
          <a:p>
            <a:pPr marL="0" indent="0">
              <a:buNone/>
            </a:pPr>
            <a:r>
              <a:rPr lang="en-US" sz="2000" dirty="0" smtClean="0">
                <a:solidFill>
                  <a:schemeClr val="bg2"/>
                </a:solidFill>
              </a:rPr>
              <a:t>FFA Activities</a:t>
            </a:r>
          </a:p>
          <a:p>
            <a:pPr marL="0" indent="0">
              <a:buNone/>
            </a:pPr>
            <a:r>
              <a:rPr lang="en-US" sz="2000" dirty="0" smtClean="0">
                <a:solidFill>
                  <a:schemeClr val="bg2"/>
                </a:solidFill>
              </a:rPr>
              <a:t>Culinary Arts</a:t>
            </a:r>
          </a:p>
          <a:p>
            <a:pPr marL="0" indent="0">
              <a:buNone/>
            </a:pPr>
            <a:r>
              <a:rPr lang="en-US" sz="2000" dirty="0" smtClean="0">
                <a:solidFill>
                  <a:schemeClr val="bg2"/>
                </a:solidFill>
              </a:rPr>
              <a:t>Health Classes</a:t>
            </a:r>
          </a:p>
          <a:p>
            <a:pPr marL="0" indent="0">
              <a:buNone/>
            </a:pPr>
            <a:r>
              <a:rPr lang="en-US" sz="2000" dirty="0" smtClean="0">
                <a:solidFill>
                  <a:schemeClr val="bg2"/>
                </a:solidFill>
              </a:rPr>
              <a:t>Food Pantry/ Backpack Programs</a:t>
            </a:r>
          </a:p>
          <a:p>
            <a:pPr marL="0" indent="0">
              <a:buNone/>
            </a:pPr>
            <a:r>
              <a:rPr lang="en-US" sz="2000" dirty="0" smtClean="0">
                <a:solidFill>
                  <a:schemeClr val="bg2"/>
                </a:solidFill>
              </a:rPr>
              <a:t>Onsite Farmers Market</a:t>
            </a:r>
            <a:endParaRPr lang="en-US" sz="2000" dirty="0" smtClean="0">
              <a:solidFill>
                <a:schemeClr val="bg2"/>
              </a:solidFill>
            </a:endParaRPr>
          </a:p>
          <a:p>
            <a:pPr marL="0" indent="0">
              <a:buNone/>
            </a:pPr>
            <a:r>
              <a:rPr lang="en-US" sz="2000" dirty="0" smtClean="0">
                <a:solidFill>
                  <a:schemeClr val="bg2"/>
                </a:solidFill>
              </a:rPr>
              <a:t>Wellness Teams</a:t>
            </a:r>
            <a:endParaRPr lang="en-US" sz="2000" dirty="0" smtClean="0">
              <a:solidFill>
                <a:schemeClr val="bg2"/>
              </a:solidFill>
            </a:endParaRPr>
          </a:p>
          <a:p>
            <a:pPr marL="0" indent="0">
              <a:buNone/>
            </a:pPr>
            <a:endParaRPr lang="en-US" sz="2400" dirty="0" smtClean="0">
              <a:solidFill>
                <a:schemeClr val="bg2"/>
              </a:solidFill>
            </a:endParaRPr>
          </a:p>
          <a:p>
            <a:pPr marL="0" indent="0">
              <a:buNone/>
            </a:pPr>
            <a:endParaRPr lang="en-US" sz="2800" dirty="0" smtClean="0">
              <a:solidFill>
                <a:schemeClr val="bg2"/>
              </a:solidFill>
            </a:endParaRPr>
          </a:p>
          <a:p>
            <a:endParaRPr lang="en-US" sz="2800" dirty="0"/>
          </a:p>
        </p:txBody>
      </p:sp>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91716" y="1836101"/>
            <a:ext cx="1898787" cy="189878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60" y="2304505"/>
            <a:ext cx="2054221" cy="2860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46" y="3897516"/>
            <a:ext cx="2106386" cy="2808514"/>
          </a:xfrm>
          <a:prstGeom prst="rect">
            <a:avLst/>
          </a:prstGeom>
        </p:spPr>
      </p:pic>
    </p:spTree>
    <p:extLst>
      <p:ext uri="{BB962C8B-B14F-4D97-AF65-F5344CB8AC3E}">
        <p14:creationId xmlns:p14="http://schemas.microsoft.com/office/powerpoint/2010/main" val="123356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rm to School">
      <a:dk1>
        <a:srgbClr val="000000"/>
      </a:dk1>
      <a:lt1>
        <a:srgbClr val="FFFFFF"/>
      </a:lt1>
      <a:dk2>
        <a:srgbClr val="006634"/>
      </a:dk2>
      <a:lt2>
        <a:srgbClr val="9ACB32"/>
      </a:lt2>
      <a:accent1>
        <a:srgbClr val="FFA407"/>
      </a:accent1>
      <a:accent2>
        <a:srgbClr val="F3A31C"/>
      </a:accent2>
      <a:accent3>
        <a:srgbClr val="F06428"/>
      </a:accent3>
      <a:accent4>
        <a:srgbClr val="166335"/>
      </a:accent4>
      <a:accent5>
        <a:srgbClr val="99CF45"/>
      </a:accent5>
      <a:accent6>
        <a:srgbClr val="B44059"/>
      </a:accent6>
      <a:hlink>
        <a:srgbClr val="656476"/>
      </a:hlink>
      <a:folHlink>
        <a:srgbClr val="97AC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655</Words>
  <Application>Microsoft Office PowerPoint</Application>
  <PresentationFormat>Widescreen</PresentationFormat>
  <Paragraphs>79</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Times New Roman</vt:lpstr>
      <vt:lpstr>Mission Gothic Light</vt:lpstr>
      <vt:lpstr>Calibri</vt:lpstr>
      <vt:lpstr>Mission Gothic Regular</vt:lpstr>
      <vt:lpstr>Office Theme</vt:lpstr>
      <vt:lpstr>PowerPoint Presentation</vt:lpstr>
      <vt:lpstr>PowerPoint Presentation</vt:lpstr>
      <vt:lpstr>Overview</vt:lpstr>
      <vt:lpstr>How do I develop a plan to grow Farm to School?</vt:lpstr>
      <vt:lpstr>Resources for Planning</vt:lpstr>
      <vt:lpstr>Combine local food with programming!</vt:lpstr>
      <vt:lpstr>Start small!</vt:lpstr>
      <vt:lpstr>Add Programming Slowly</vt:lpstr>
      <vt:lpstr>Connect Program Pieces</vt:lpstr>
      <vt:lpstr>PowerPoint Presentation</vt:lpstr>
      <vt:lpstr>Building Blocks for Sustainability</vt:lpstr>
      <vt:lpstr>Locate Funding</vt:lpstr>
      <vt:lpstr>Sources for Grants and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SGA Staff</dc:creator>
  <cp:lastModifiedBy>Diane Chapeta</cp:lastModifiedBy>
  <cp:revision>103</cp:revision>
  <dcterms:modified xsi:type="dcterms:W3CDTF">2019-10-14T14:16:23Z</dcterms:modified>
</cp:coreProperties>
</file>