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8" r:id="rId2"/>
  </p:sldMasterIdLst>
  <p:notesMasterIdLst>
    <p:notesMasterId r:id="rId19"/>
  </p:notesMasterIdLst>
  <p:sldIdLst>
    <p:sldId id="256" r:id="rId3"/>
    <p:sldId id="258" r:id="rId4"/>
    <p:sldId id="278" r:id="rId5"/>
    <p:sldId id="306" r:id="rId6"/>
    <p:sldId id="308" r:id="rId7"/>
    <p:sldId id="309" r:id="rId8"/>
    <p:sldId id="310" r:id="rId9"/>
    <p:sldId id="311" r:id="rId10"/>
    <p:sldId id="266" r:id="rId11"/>
    <p:sldId id="294" r:id="rId12"/>
    <p:sldId id="287" r:id="rId13"/>
    <p:sldId id="259" r:id="rId14"/>
    <p:sldId id="312" r:id="rId15"/>
    <p:sldId id="284" r:id="rId16"/>
    <p:sldId id="288" r:id="rId17"/>
    <p:sldId id="30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MenuingYour</a:t>
            </a:r>
            <a:r>
              <a:rPr lang="en-US" dirty="0" smtClean="0"/>
              <a:t> Local- </a:t>
            </a:r>
            <a:r>
              <a:rPr lang="en-US" dirty="0" err="1" smtClean="0"/>
              <a:t>DifferentStyles</a:t>
            </a:r>
            <a:r>
              <a:rPr lang="en-US" dirty="0" smtClean="0"/>
              <a:t> </a:t>
            </a:r>
            <a:r>
              <a:rPr lang="en-US" dirty="0" err="1" smtClean="0"/>
              <a:t>forDifferentPrograms</a:t>
            </a:r>
            <a:r>
              <a:rPr lang="en-US" dirty="0" smtClean="0"/>
              <a:t> Room D244</a:t>
            </a:r>
          </a:p>
          <a:p>
            <a:r>
              <a:rPr lang="en-US" dirty="0" smtClean="0"/>
              <a:t>I found local asparagus...now what?</a:t>
            </a:r>
          </a:p>
          <a:p>
            <a:r>
              <a:rPr lang="en-US" dirty="0" smtClean="0"/>
              <a:t>Buying locally is just the first step. Now you have to get it on the menu, add it to recipes or</a:t>
            </a:r>
          </a:p>
          <a:p>
            <a:r>
              <a:rPr lang="en-US" dirty="0" smtClean="0"/>
              <a:t>tastings, and get kids to like it. Piece of cake! Right? Let us show you some basics of</a:t>
            </a:r>
          </a:p>
          <a:p>
            <a:r>
              <a:rPr lang="en-US" dirty="0" smtClean="0"/>
              <a:t>menuing and incorporating local into your food program for K-12 and for early childhood</a:t>
            </a:r>
          </a:p>
          <a:p>
            <a:r>
              <a:rPr lang="en-US" dirty="0" smtClean="0"/>
              <a:t>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85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How to keep buying local affordable</a:t>
            </a:r>
          </a:p>
          <a:p>
            <a:r>
              <a:rPr lang="en-US" dirty="0" smtClean="0"/>
              <a:t>Balance Menus: Place higher priced local items with</a:t>
            </a:r>
            <a:r>
              <a:rPr lang="en-US" baseline="0" dirty="0" smtClean="0"/>
              <a:t> cheaper priced menu items. ex: Local spinach pared with canned pears, raisins and a homemade vinaigrette dressing.</a:t>
            </a:r>
          </a:p>
          <a:p>
            <a:r>
              <a:rPr lang="en-US" baseline="0" dirty="0" smtClean="0"/>
              <a:t>ex: Local grilled raspberry asparagus paired with mac and cheese.</a:t>
            </a:r>
          </a:p>
          <a:p>
            <a:r>
              <a:rPr lang="en-US" dirty="0" smtClean="0"/>
              <a:t>Shop Seasonally: Buy when the local market is glutted with tomatoes, or zucchini, or greens. </a:t>
            </a:r>
          </a:p>
          <a:p>
            <a:r>
              <a:rPr lang="en-US" dirty="0" smtClean="0"/>
              <a:t>Buy Seconds when available: Ask about seconds quality veg to process and freeze for winter soups, stews and entrees. You may be surprised that local farms have unsellable, oddly shaped or too large/small veggies at a cheaper price.</a:t>
            </a:r>
          </a:p>
          <a:p>
            <a:r>
              <a:rPr lang="en-US" dirty="0" smtClean="0"/>
              <a:t>Add local in degrees: Swap out single ingredients for local ingredients. Set limits for local purchases based on budget.</a:t>
            </a:r>
          </a:p>
          <a:p>
            <a:r>
              <a:rPr lang="en-US" dirty="0" smtClean="0"/>
              <a:t>Grow your own: cheapest local is right in your back yard!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89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ingredients for a recipe bump</a:t>
            </a:r>
          </a:p>
          <a:p>
            <a:pPr lvl="1"/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local entrée or meal</a:t>
            </a:r>
          </a:p>
          <a:p>
            <a:pPr lvl="1"/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seasonal tasting menu </a:t>
            </a:r>
          </a:p>
          <a:p>
            <a:pPr lvl="1"/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“local side” of salad bars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54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90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272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 r="423"/>
          <a:stretch/>
        </p:blipFill>
        <p:spPr>
          <a:xfrm>
            <a:off x="-28657" y="-23446"/>
            <a:ext cx="12244103" cy="55098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/>
          <p:nvPr/>
        </p:nvSpPr>
        <p:spPr>
          <a:xfrm>
            <a:off x="2358189" y="2695074"/>
            <a:ext cx="7620000" cy="2791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3997402" y="5641483"/>
            <a:ext cx="4197196" cy="116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www.illinoisfarmtoschool.org</a:t>
            </a:r>
            <a:endParaRPr sz="1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www.sevengenerationsahead.org</a:t>
            </a:r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5181" y="583499"/>
            <a:ext cx="4981638" cy="436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905" y="5591952"/>
            <a:ext cx="1488147" cy="1049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663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80" y="365127"/>
            <a:ext cx="1645920" cy="1645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64508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86820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8723" y="890060"/>
            <a:ext cx="666326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2"/>
          <a:stretch/>
        </p:blipFill>
        <p:spPr>
          <a:xfrm>
            <a:off x="6502400" y="491067"/>
            <a:ext cx="5452533" cy="6366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5053657" y="5645073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03175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43" y="0"/>
            <a:ext cx="4436533" cy="4436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56476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663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5053657" y="5621205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411693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663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19" y="169333"/>
            <a:ext cx="1998133" cy="1998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56167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663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" y="5212080"/>
            <a:ext cx="1645920" cy="1645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5212080"/>
            <a:ext cx="1645920" cy="1645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76416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68" y="617378"/>
            <a:ext cx="105156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41" y="254000"/>
            <a:ext cx="2150533" cy="2150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409948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663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43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663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-1"/>
            <a:ext cx="12243783" cy="5486401"/>
            <a:chOff x="-1" y="-1"/>
            <a:chExt cx="12243783" cy="54864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243783" cy="5486401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470029" y="163439"/>
              <a:ext cx="4970586" cy="41272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57047" y="4009292"/>
              <a:ext cx="7854462" cy="147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04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0"/>
            <a:ext cx="2560320" cy="256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1763563" y="5621206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4280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l="45929" r="-66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1763563" y="5621206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46693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8" y="2891"/>
            <a:ext cx="12192000" cy="54631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61127" y="5923686"/>
            <a:ext cx="4473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CF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www.sevengenerationsahead.org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99CF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87267" y="216730"/>
            <a:ext cx="4771483" cy="3846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  <a:sym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89684" y="442369"/>
            <a:ext cx="6593305" cy="35681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0966" y="4198115"/>
            <a:ext cx="9745957" cy="15807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ssion Gothic Regular"/>
              <a:ea typeface="+mn-ea"/>
              <a:cs typeface="+mn-cs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8" y="5196880"/>
            <a:ext cx="1929162" cy="13332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16685" y="2314449"/>
            <a:ext cx="8158630" cy="3435816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A407"/>
              </a:solidFill>
              <a:effectLst/>
              <a:uLnTx/>
              <a:uFillTx/>
              <a:latin typeface="Mission Gothic Regular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3A31C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Diane Chapeta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A407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| IL Farm to School Program Manager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34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diane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ACB32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@sevengenerationsahead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A407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ACB32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ACB32"/>
              </a:solidFill>
              <a:effectLst/>
              <a:uLnTx/>
              <a:uFillTx/>
              <a:latin typeface="Mission Gothic Regular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3A31C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Marlie Wilson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A407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| IL Farm to School Network Coordinator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34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marlie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ACB32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@sevengenerationsahead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A407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ACB32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A407"/>
              </a:solidFill>
              <a:effectLst/>
              <a:uLnTx/>
              <a:uFillTx/>
              <a:latin typeface="Mission Gothic Regular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A602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General Inquiries: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34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farmtoschool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ACB32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@sevengenerationsahead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A407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ACB32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org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A407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B44059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708.660.9909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44059"/>
              </a:solidFill>
              <a:effectLst/>
              <a:uLnTx/>
              <a:uFillTx/>
              <a:latin typeface="Mission Gothic Regular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2793184" y="734908"/>
            <a:ext cx="6605632" cy="1864978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7643502" y="5799938"/>
            <a:ext cx="4034594" cy="739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6564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Mission Gothic Regular"/>
                <a:ea typeface="+mn-ea"/>
                <a:cs typeface="+mn-cs"/>
                <a:sym typeface="Arial"/>
              </a:rPr>
              <a:t>www.illinoisfarmtoschool.org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Mission Gothic Regular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336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68" y="617378"/>
            <a:ext cx="105156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81" y="170386"/>
            <a:ext cx="2150533" cy="2150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89874" y="2187779"/>
            <a:ext cx="5486400" cy="34194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" y="2174236"/>
            <a:ext cx="4699000" cy="3419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">
  <p:cSld name="1_Contact Us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" y="2891"/>
            <a:ext cx="12192000" cy="546319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2961127" y="5923686"/>
            <a:ext cx="44735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99CF4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www.sevengenerationsahead.org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99CF4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3587267" y="216730"/>
            <a:ext cx="4771483" cy="384625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3689684" y="442369"/>
            <a:ext cx="6593305" cy="356815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390966" y="4198115"/>
            <a:ext cx="9745957" cy="15807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78" y="5196880"/>
            <a:ext cx="1929162" cy="13332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2016685" y="2314449"/>
            <a:ext cx="8158630" cy="34358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A40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3A31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Diane Chapeta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A40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| IL Farm to School Program Manager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66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diane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9ACB3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@sevengenerationsahead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A40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9ACB3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A40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A60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General Inquiries: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66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farmtoschool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9ACB3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@sevengenerationsahead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A40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9ACB3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A40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440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708.660.9909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l="-1" r="-66"/>
          <a:stretch/>
        </p:blipFill>
        <p:spPr>
          <a:xfrm>
            <a:off x="2793184" y="734908"/>
            <a:ext cx="6605632" cy="186497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643502" y="5799938"/>
            <a:ext cx="4034594" cy="73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www.illinoisfarmtoschool.org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72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440D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C444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CB3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ACB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4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1742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440D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C444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CB3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ACB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4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1742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838200" y="634398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43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77119" y="169333"/>
            <a:ext cx="1998133" cy="199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l="45929" r="-66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97568" y="6173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041" y="254000"/>
            <a:ext cx="2150533" cy="215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l="45929" r="-66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838200" y="634398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610600" y="6343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6" name="Shape 76"/>
          <p:cNvGrpSpPr/>
          <p:nvPr/>
        </p:nvGrpSpPr>
        <p:grpSpPr>
          <a:xfrm>
            <a:off x="-1" y="-1"/>
            <a:ext cx="12243783" cy="5486401"/>
            <a:chOff x="-1" y="-1"/>
            <a:chExt cx="12243783" cy="5486401"/>
          </a:xfrm>
        </p:grpSpPr>
        <p:pic>
          <p:nvPicPr>
            <p:cNvPr id="77" name="Shape 7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1"/>
              <a:ext cx="12243783" cy="5486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Shape 78"/>
            <p:cNvSpPr/>
            <p:nvPr/>
          </p:nvSpPr>
          <p:spPr>
            <a:xfrm>
              <a:off x="3470029" y="163439"/>
              <a:ext cx="4970586" cy="412720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157047" y="4009292"/>
              <a:ext cx="7854462" cy="14771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CB3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9ACB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42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1742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CB3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ACB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42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1742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43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31680" y="0"/>
            <a:ext cx="2560320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45929" r="-66"/>
          <a:stretch/>
        </p:blipFill>
        <p:spPr>
          <a:xfrm>
            <a:off x="1763563" y="5621206"/>
            <a:ext cx="2084686" cy="108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80" y="365127"/>
            <a:ext cx="1645920" cy="1645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80012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68" y="2891"/>
            <a:ext cx="12192000" cy="54631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961127" y="5940939"/>
            <a:ext cx="4473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www.sevengenerationsahead.org</a:t>
            </a: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587267" y="216730"/>
            <a:ext cx="4771483" cy="3846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3689684" y="442369"/>
            <a:ext cx="6593305" cy="35681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390966" y="4198115"/>
            <a:ext cx="9745957" cy="15807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8" y="5196880"/>
            <a:ext cx="1929162" cy="1333249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2016685" y="2314449"/>
            <a:ext cx="8158630" cy="3435816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Diane Chapeta </a:t>
            </a:r>
            <a:r>
              <a:rPr lang="en-US" sz="2000" dirty="0">
                <a:solidFill>
                  <a:schemeClr val="accent1"/>
                </a:solidFill>
              </a:rPr>
              <a:t>| IL Farm to School Program Manager </a:t>
            </a:r>
            <a:r>
              <a:rPr lang="en-US" sz="2000" dirty="0">
                <a:solidFill>
                  <a:schemeClr val="tx2"/>
                </a:solidFill>
              </a:rPr>
              <a:t>diane</a:t>
            </a:r>
            <a:r>
              <a:rPr lang="en-US" sz="2000" dirty="0">
                <a:solidFill>
                  <a:schemeClr val="bg2"/>
                </a:solidFill>
              </a:rPr>
              <a:t>@sevengenerationsahead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  <a:r>
              <a:rPr lang="en-US" sz="2000" dirty="0">
                <a:solidFill>
                  <a:schemeClr val="bg2"/>
                </a:solidFill>
              </a:rPr>
              <a:t>org</a:t>
            </a:r>
          </a:p>
          <a:p>
            <a:pPr algn="ctr"/>
            <a:endParaRPr lang="en-US" sz="2000" dirty="0">
              <a:solidFill>
                <a:schemeClr val="bg2"/>
              </a:solidFill>
            </a:endParaRPr>
          </a:p>
          <a:p>
            <a:pPr algn="ctr"/>
            <a:r>
              <a:rPr lang="en-US" sz="2000" dirty="0" err="1">
                <a:solidFill>
                  <a:schemeClr val="accent2"/>
                </a:solidFill>
              </a:rPr>
              <a:t>Marlie</a:t>
            </a:r>
            <a:r>
              <a:rPr lang="en-US" sz="2000" dirty="0">
                <a:solidFill>
                  <a:schemeClr val="accent2"/>
                </a:solidFill>
              </a:rPr>
              <a:t> Wilson </a:t>
            </a:r>
            <a:r>
              <a:rPr lang="en-US" sz="2000" dirty="0">
                <a:solidFill>
                  <a:schemeClr val="accent1"/>
                </a:solidFill>
              </a:rPr>
              <a:t>| IL Farm to School Network Coordinator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marlie</a:t>
            </a:r>
            <a:r>
              <a:rPr lang="en-US" sz="2000" dirty="0">
                <a:solidFill>
                  <a:schemeClr val="bg2"/>
                </a:solidFill>
              </a:rPr>
              <a:t>@sevengenerationsahead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  <a:r>
              <a:rPr lang="en-US" sz="2000" dirty="0">
                <a:solidFill>
                  <a:schemeClr val="bg2"/>
                </a:solidFill>
              </a:rPr>
              <a:t>org</a:t>
            </a: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rgbClr val="FFA602"/>
                </a:solidFill>
              </a:rPr>
              <a:t>General</a:t>
            </a:r>
            <a:r>
              <a:rPr lang="en-US" sz="2000" baseline="0" dirty="0">
                <a:solidFill>
                  <a:srgbClr val="FFA602"/>
                </a:solidFill>
              </a:rPr>
              <a:t> Inquiries: </a:t>
            </a:r>
            <a:r>
              <a:rPr lang="en-US" sz="2000" baseline="0" dirty="0">
                <a:solidFill>
                  <a:schemeClr val="tx2"/>
                </a:solidFill>
              </a:rPr>
              <a:t>farmtoschool</a:t>
            </a:r>
            <a:r>
              <a:rPr lang="en-US" sz="2000" baseline="0" dirty="0">
                <a:solidFill>
                  <a:schemeClr val="bg2"/>
                </a:solidFill>
              </a:rPr>
              <a:t>@sevengenerationsahead</a:t>
            </a:r>
            <a:r>
              <a:rPr lang="en-US" sz="2000" baseline="0" dirty="0">
                <a:solidFill>
                  <a:schemeClr val="accent1"/>
                </a:solidFill>
              </a:rPr>
              <a:t>.</a:t>
            </a:r>
            <a:r>
              <a:rPr lang="en-US" sz="2000" baseline="0" dirty="0">
                <a:solidFill>
                  <a:schemeClr val="bg2"/>
                </a:solidFill>
              </a:rPr>
              <a:t>org</a:t>
            </a:r>
            <a:r>
              <a:rPr lang="en-US" sz="2000" baseline="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708.660.9909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2793184" y="734908"/>
            <a:ext cx="6605632" cy="1864978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7671405" y="5796162"/>
            <a:ext cx="4034594" cy="739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6564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www.illinoisfarmtoschool.org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26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423"/>
          <a:stretch/>
        </p:blipFill>
        <p:spPr>
          <a:xfrm>
            <a:off x="-28657" y="-23446"/>
            <a:ext cx="12244103" cy="55098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58189" y="2695074"/>
            <a:ext cx="7620000" cy="2791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ssion Gothic Regular"/>
              <a:ea typeface="+mn-ea"/>
              <a:cs typeface="+mn-cs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7402" y="5641483"/>
            <a:ext cx="4197196" cy="1168391"/>
          </a:xfrm>
        </p:spPr>
        <p:txBody>
          <a:bodyPr/>
          <a:lstStyle>
            <a:lvl1pPr>
              <a:defRPr>
                <a:solidFill>
                  <a:srgbClr val="656476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www.illinoisfarmtoschool.org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www.sevengenerationsahead.org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Shape 49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5181" y="583499"/>
            <a:ext cx="4981638" cy="436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" y="5591952"/>
            <a:ext cx="1488147" cy="10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9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7"/>
            <a:ext cx="10515600" cy="433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CB3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ACB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4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1742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838200" y="634398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10600" y="6343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www.illinoisfarmtoschool.org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3" r:id="rId7"/>
    <p:sldLayoutId id="214748368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3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439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663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43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56476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6564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www.illinoisfarmtoschool.org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6564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72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9ACB34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1742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l8Cmal3AF-i6FNa7WSMpyXa001Cn-0u/view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997400" y="5641475"/>
            <a:ext cx="43827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rPr>
              <a:t>www.illinoisfarmtoschool.org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656476"/>
                </a:solidFill>
                <a:latin typeface="Arial"/>
                <a:ea typeface="Arial"/>
                <a:cs typeface="Arial"/>
                <a:sym typeface="Arial"/>
              </a:rPr>
              <a:t>www.sevengenerationsahead.org</a:t>
            </a:r>
            <a:endParaRPr sz="2200" b="0" i="0" u="none" strike="noStrike" cap="none">
              <a:solidFill>
                <a:srgbClr val="6564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334647"/>
            <a:ext cx="10515600" cy="1325563"/>
          </a:xfrm>
        </p:spPr>
        <p:txBody>
          <a:bodyPr/>
          <a:lstStyle/>
          <a:p>
            <a:r>
              <a:rPr lang="en-US" sz="4800" b="1" dirty="0" smtClean="0"/>
              <a:t>Give ‘</a:t>
            </a:r>
            <a:r>
              <a:rPr lang="en-US" sz="4800" b="1" dirty="0" err="1" smtClean="0"/>
              <a:t>em</a:t>
            </a:r>
            <a:r>
              <a:rPr lang="en-US" sz="4800" b="1" dirty="0" smtClean="0"/>
              <a:t> a taste!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82" y="2162139"/>
            <a:ext cx="6581253" cy="4695861"/>
          </a:xfrm>
        </p:spPr>
      </p:pic>
      <p:sp>
        <p:nvSpPr>
          <p:cNvPr id="5" name="TextBox 4"/>
          <p:cNvSpPr txBox="1"/>
          <p:nvPr/>
        </p:nvSpPr>
        <p:spPr>
          <a:xfrm>
            <a:off x="765529" y="1588900"/>
            <a:ext cx="768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linkClick r:id="rId3"/>
              </a:rPr>
              <a:t>https://drive.google.com/file/d/1Wl8Cmal3AF-i6FNa7WSMpyXa001Cn-0u/view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t="10000" r="9224" b="8730"/>
          <a:stretch/>
        </p:blipFill>
        <p:spPr>
          <a:xfrm>
            <a:off x="9619556" y="0"/>
            <a:ext cx="2091822" cy="21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271716" y="2572427"/>
            <a:ext cx="3504000" cy="130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an action plan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oods</a:t>
            </a:r>
            <a:endParaRPr sz="2800" b="1" i="0" u="none" strike="noStrike" cap="none" dirty="0">
              <a:solidFill>
                <a:schemeClr val="dk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sz="half" idx="2"/>
          </p:nvPr>
        </p:nvSpPr>
        <p:spPr>
          <a:xfrm>
            <a:off x="3653796" y="141634"/>
            <a:ext cx="6404604" cy="6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type of </a:t>
            </a:r>
            <a:r>
              <a:rPr lang="en-US" sz="2400" dirty="0" smtClean="0"/>
              <a:t>menu </a:t>
            </a:r>
            <a:r>
              <a:rPr lang="en-US" sz="2400" dirty="0"/>
              <a:t>do you currently use? </a:t>
            </a:r>
            <a:endParaRPr sz="2400" dirty="0"/>
          </a:p>
          <a:p>
            <a:pPr marL="342900" lvl="0" indent="-342900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Does your menu change throughout the year or repeat on a cycle? </a:t>
            </a:r>
            <a:endParaRPr sz="2400" dirty="0">
              <a:solidFill>
                <a:schemeClr val="accent4"/>
              </a:solidFill>
            </a:endParaRPr>
          </a:p>
          <a:p>
            <a:pPr marL="342900" lvl="0" indent="-342900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 smtClean="0"/>
              <a:t>Are </a:t>
            </a:r>
            <a:r>
              <a:rPr lang="en-US" sz="2400" dirty="0"/>
              <a:t>there items already served through your meals that you can simply substitute with local items? Which items are they, and at what time of the year are they available</a:t>
            </a:r>
            <a:r>
              <a:rPr lang="en-US" sz="2400" dirty="0" smtClean="0"/>
              <a:t>?</a:t>
            </a:r>
          </a:p>
          <a:p>
            <a:pPr marL="342900" indent="-342900">
              <a:buClr>
                <a:schemeClr val="accent3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How would your menus need to change to incorporate more local foods into your childcare meals</a:t>
            </a:r>
            <a:r>
              <a:rPr lang="en-US" sz="2400" dirty="0" smtClean="0">
                <a:solidFill>
                  <a:schemeClr val="accent4"/>
                </a:solidFill>
              </a:rPr>
              <a:t>? </a:t>
            </a:r>
            <a:endParaRPr sz="2400" dirty="0">
              <a:solidFill>
                <a:schemeClr val="accent4"/>
              </a:solidFill>
            </a:endParaRPr>
          </a:p>
          <a:p>
            <a:pPr marL="342900" lvl="0" indent="-342900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 smtClean="0"/>
              <a:t>Would </a:t>
            </a:r>
            <a:r>
              <a:rPr lang="en-US" sz="2400" dirty="0"/>
              <a:t>you develop or use recipes that you’ve never used before in order to incorporate more local ingredients into the meals and snacks you serve?</a:t>
            </a:r>
            <a:endParaRPr sz="2400" dirty="0"/>
          </a:p>
          <a:p>
            <a:pPr marL="342900" lvl="0" indent="-342900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How </a:t>
            </a:r>
            <a:r>
              <a:rPr lang="en-US" sz="2400" dirty="0" smtClean="0">
                <a:solidFill>
                  <a:schemeClr val="accent4"/>
                </a:solidFill>
              </a:rPr>
              <a:t>would </a:t>
            </a:r>
            <a:r>
              <a:rPr lang="en-US" sz="2400" dirty="0">
                <a:solidFill>
                  <a:schemeClr val="accent4"/>
                </a:solidFill>
              </a:rPr>
              <a:t>you promote taste tests and local menu items to </a:t>
            </a:r>
            <a:r>
              <a:rPr lang="en-US" sz="2400" dirty="0" smtClean="0">
                <a:solidFill>
                  <a:schemeClr val="accent4"/>
                </a:solidFill>
              </a:rPr>
              <a:t>children, staff, and parents? </a:t>
            </a:r>
          </a:p>
        </p:txBody>
      </p:sp>
    </p:spTree>
    <p:extLst>
      <p:ext uri="{BB962C8B-B14F-4D97-AF65-F5344CB8AC3E}">
        <p14:creationId xmlns:p14="http://schemas.microsoft.com/office/powerpoint/2010/main" val="41436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581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Put it on the menu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" y="129320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COLD</a:t>
            </a:r>
          </a:p>
          <a:p>
            <a:r>
              <a:rPr lang="en-US" sz="2000" dirty="0" smtClean="0"/>
              <a:t>Got a salad bar? Expand your existing salad bar choices to include local fruits, legumes and veggies</a:t>
            </a:r>
          </a:p>
          <a:p>
            <a:r>
              <a:rPr lang="en-US" sz="2000" dirty="0" smtClean="0"/>
              <a:t>Incorporate composed salads in meals as a vegetable, fruit or as a full entrée option for a Meatless Monday</a:t>
            </a:r>
          </a:p>
          <a:p>
            <a:r>
              <a:rPr lang="en-US" sz="2000" dirty="0" smtClean="0"/>
              <a:t>Grades 6-12 add local options to </a:t>
            </a:r>
            <a:r>
              <a:rPr lang="en-US" sz="2000" dirty="0"/>
              <a:t>ala cart </a:t>
            </a:r>
            <a:r>
              <a:rPr lang="en-US" sz="2000" dirty="0" smtClean="0"/>
              <a:t>selections like salads, fruit &amp; yogurt cups, sandwiches and veggie packs</a:t>
            </a:r>
            <a:endParaRPr lang="en-US" sz="2000" dirty="0"/>
          </a:p>
          <a:p>
            <a:r>
              <a:rPr lang="en-US" sz="2000" dirty="0"/>
              <a:t>F</a:t>
            </a:r>
            <a:r>
              <a:rPr lang="en-US" sz="2000" dirty="0" smtClean="0"/>
              <a:t>eature a local fruit or veggie as a Harvest of the Month</a:t>
            </a:r>
          </a:p>
          <a:p>
            <a:r>
              <a:rPr lang="en-US" sz="2000" dirty="0" smtClean="0"/>
              <a:t>Incorporate local foods into existing breakfast entrees and menu favorites</a:t>
            </a:r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355080" y="1293208"/>
            <a:ext cx="5181600" cy="481803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HOT</a:t>
            </a:r>
          </a:p>
          <a:p>
            <a:r>
              <a:rPr lang="en-US" sz="2000" dirty="0" smtClean="0"/>
              <a:t>Feature a seasonal, local menu day on multiple dates during the year</a:t>
            </a:r>
          </a:p>
          <a:p>
            <a:r>
              <a:rPr lang="en-US" sz="2000" dirty="0" smtClean="0"/>
              <a:t>Focus on local foods during National School Lunch Week, or Farm to School Month in October</a:t>
            </a:r>
          </a:p>
          <a:p>
            <a:r>
              <a:rPr lang="en-US" sz="2000" dirty="0" smtClean="0"/>
              <a:t>Add local foods like cheese, onions, cilantro or lettuce to existing entrees as toppers and condiments</a:t>
            </a:r>
          </a:p>
          <a:p>
            <a:r>
              <a:rPr lang="en-US" sz="2000" dirty="0" smtClean="0"/>
              <a:t>Incorporate local ingredients into quick scratch or basic scratch recipes</a:t>
            </a:r>
          </a:p>
          <a:p>
            <a:r>
              <a:rPr lang="en-US" sz="2000" dirty="0" smtClean="0"/>
              <a:t>Design and promote a local entrée or side with town names like Lemont Lasagna or  Verona Veggie Quesadillas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084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907" y="0"/>
            <a:ext cx="4731126" cy="1600200"/>
          </a:xfrm>
        </p:spPr>
        <p:txBody>
          <a:bodyPr/>
          <a:lstStyle/>
          <a:p>
            <a:r>
              <a:rPr lang="en-US" sz="6000" dirty="0" smtClean="0">
                <a:solidFill>
                  <a:schemeClr val="tx2"/>
                </a:solidFill>
              </a:rPr>
              <a:t>Celebrations!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955" y="1378133"/>
            <a:ext cx="5045029" cy="4873625"/>
          </a:xfrm>
        </p:spPr>
        <p:txBody>
          <a:bodyPr/>
          <a:lstStyle/>
          <a:p>
            <a:r>
              <a:rPr lang="en-US" sz="2400" dirty="0" smtClean="0"/>
              <a:t>Incorporate local choices in foods for special events like sports concessions, spirit week, plays and concerts or any catered event.</a:t>
            </a:r>
          </a:p>
          <a:p>
            <a:r>
              <a:rPr lang="en-US" sz="2400" dirty="0" smtClean="0"/>
              <a:t>Create events focused on local foods like seed swaps, plant sales, mini farmers market for families, Back-to-School, Wellness Day, Garden season kickoff and other events that are a natural fit.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3387" r="13457" b="11693"/>
          <a:stretch/>
        </p:blipFill>
        <p:spPr>
          <a:xfrm>
            <a:off x="9878416" y="287384"/>
            <a:ext cx="1888135" cy="2037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74" y="1756956"/>
            <a:ext cx="3565051" cy="48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740990" y="516074"/>
            <a:ext cx="873408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lang="en-US" sz="5400" b="1" i="0" u="none" strike="noStrike" cap="none" dirty="0" smtClean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Remember! </a:t>
            </a:r>
            <a:br>
              <a:rPr lang="en-US" sz="5400" b="1" i="0" u="none" strike="noStrike" cap="none" dirty="0" smtClean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 dirty="0" smtClean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Garden food is local </a:t>
            </a:r>
            <a:r>
              <a:rPr lang="en-US" b="1" dirty="0" smtClean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f</a:t>
            </a:r>
            <a:r>
              <a:rPr lang="en-US" sz="5400" b="1" i="0" u="none" strike="noStrike" cap="none" dirty="0" smtClean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ood.</a:t>
            </a:r>
            <a:endParaRPr sz="5400" b="1" i="0" u="none" strike="noStrike" cap="none" dirty="0">
              <a:solidFill>
                <a:schemeClr val="dk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1" y="2268600"/>
            <a:ext cx="4499569" cy="33596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275"/>
          <p:cNvSpPr txBox="1">
            <a:spLocks/>
          </p:cNvSpPr>
          <p:nvPr/>
        </p:nvSpPr>
        <p:spPr>
          <a:xfrm>
            <a:off x="6033611" y="2364870"/>
            <a:ext cx="5601994" cy="31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9ACB34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7423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200" dirty="0" smtClean="0"/>
              <a:t>G</a:t>
            </a:r>
            <a:r>
              <a:rPr lang="en-US" sz="2200" dirty="0" smtClean="0">
                <a:ea typeface="Arial"/>
                <a:cs typeface="Arial"/>
                <a:sym typeface="Arial"/>
              </a:rPr>
              <a:t>ardens have intrinsic value for children and adults</a:t>
            </a:r>
          </a:p>
          <a:p>
            <a:pPr>
              <a:buClrTx/>
            </a:pPr>
            <a:r>
              <a:rPr lang="en-US" sz="2200" dirty="0" smtClean="0">
                <a:ea typeface="Arial"/>
                <a:cs typeface="Arial"/>
              </a:rPr>
              <a:t>Other benefits:</a:t>
            </a:r>
          </a:p>
          <a:p>
            <a:pPr lvl="1">
              <a:buClrTx/>
            </a:pPr>
            <a:r>
              <a:rPr lang="en-US" sz="1800" dirty="0" smtClean="0">
                <a:solidFill>
                  <a:schemeClr val="accent4"/>
                </a:solidFill>
                <a:latin typeface="+mj-lt"/>
                <a:ea typeface="Arial"/>
                <a:cs typeface="Arial"/>
                <a:sym typeface="Arial"/>
              </a:rPr>
              <a:t>Increase fruit and vegetable consumption</a:t>
            </a:r>
          </a:p>
          <a:p>
            <a:pPr lvl="1">
              <a:buClrTx/>
            </a:pPr>
            <a:r>
              <a:rPr lang="en-US" sz="1800" dirty="0" smtClean="0">
                <a:solidFill>
                  <a:schemeClr val="accent4"/>
                </a:solidFill>
                <a:latin typeface="+mj-lt"/>
                <a:ea typeface="Arial"/>
                <a:cs typeface="Arial"/>
              </a:rPr>
              <a:t>Teach children about healthy eating habits</a:t>
            </a:r>
          </a:p>
          <a:p>
            <a:pPr lvl="1">
              <a:buClrTx/>
            </a:pPr>
            <a:r>
              <a:rPr lang="en-US" sz="1800" dirty="0" smtClean="0">
                <a:solidFill>
                  <a:schemeClr val="accent4"/>
                </a:solidFill>
                <a:latin typeface="+mj-lt"/>
                <a:ea typeface="Arial"/>
                <a:cs typeface="Arial"/>
              </a:rPr>
              <a:t>Connect them to their natural environment</a:t>
            </a:r>
          </a:p>
          <a:p>
            <a:pPr lvl="1">
              <a:buClrTx/>
            </a:pPr>
            <a:r>
              <a:rPr lang="en-US" sz="1800" dirty="0" smtClean="0">
                <a:solidFill>
                  <a:schemeClr val="accent4"/>
                </a:solidFill>
                <a:latin typeface="+mj-lt"/>
                <a:cs typeface="Arial"/>
              </a:rPr>
              <a:t>Develop physical and social skills</a:t>
            </a:r>
          </a:p>
          <a:p>
            <a:pPr lvl="1">
              <a:buClrTx/>
            </a:pPr>
            <a:r>
              <a:rPr lang="en-US" sz="1800" dirty="0" smtClean="0">
                <a:solidFill>
                  <a:schemeClr val="accent4"/>
                </a:solidFill>
                <a:latin typeface="+mj-lt"/>
                <a:cs typeface="Arial"/>
              </a:rPr>
              <a:t>Reinforce educational concepts</a:t>
            </a:r>
            <a:endParaRPr lang="en-US" sz="180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-14369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548" y="2142310"/>
            <a:ext cx="5566956" cy="4280264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IL garden produce </a:t>
            </a:r>
            <a:br>
              <a:rPr lang="en-US" sz="3600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is an allowable food source for NSLP and CACFP! </a:t>
            </a:r>
            <a:br>
              <a:rPr lang="en-US" sz="3600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/>
            </a:r>
            <a:br>
              <a:rPr lang="en-US" sz="3600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NSLP SFA’s can utilize funds for hard costs in the garden!</a:t>
            </a:r>
            <a:endParaRPr lang="en-US" sz="36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t="1652" r="3473" b="1160"/>
          <a:stretch/>
        </p:blipFill>
        <p:spPr>
          <a:xfrm>
            <a:off x="340451" y="310899"/>
            <a:ext cx="4623435" cy="63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0583" y="3866605"/>
            <a:ext cx="637467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A602"/>
                </a:solidFill>
              </a:rPr>
              <a:t>Mary Hosier I IL Farm to School Network Coordinator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mary</a:t>
            </a:r>
            <a:r>
              <a:rPr lang="en-US" sz="1800" dirty="0" smtClean="0">
                <a:solidFill>
                  <a:schemeClr val="bg2"/>
                </a:solidFill>
              </a:rPr>
              <a:t>@sevengenerationsahead.org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66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9956" y="4737100"/>
            <a:ext cx="8637073" cy="174352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835" y="4737100"/>
            <a:ext cx="10607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  <a:latin typeface="+mj-lt"/>
              </a:rPr>
              <a:t>Menuing Local</a:t>
            </a:r>
          </a:p>
          <a:p>
            <a:pPr algn="ctr"/>
            <a:r>
              <a:rPr lang="en-US" sz="4400" b="1" dirty="0" smtClean="0">
                <a:solidFill>
                  <a:schemeClr val="bg2"/>
                </a:solidFill>
                <a:latin typeface="+mj-lt"/>
              </a:rPr>
              <a:t>Different Styles 4 Different Programs</a:t>
            </a:r>
            <a:endParaRPr lang="en-US" sz="44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29" y="1225646"/>
            <a:ext cx="5081452" cy="285788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  <a:scene3d>
            <a:camera prst="orthographicFront"/>
            <a:lightRig rig="chilly" dir="t"/>
          </a:scene3d>
        </p:spPr>
      </p:pic>
    </p:spTree>
    <p:extLst>
      <p:ext uri="{BB962C8B-B14F-4D97-AF65-F5344CB8AC3E}">
        <p14:creationId xmlns:p14="http://schemas.microsoft.com/office/powerpoint/2010/main" val="17149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36" y="555627"/>
            <a:ext cx="5581650" cy="1325563"/>
          </a:xfrm>
        </p:spPr>
        <p:txBody>
          <a:bodyPr/>
          <a:lstStyle/>
          <a:p>
            <a:r>
              <a:rPr lang="en-US" sz="6000" b="1" dirty="0" smtClean="0">
                <a:latin typeface="+mj-lt"/>
              </a:rPr>
              <a:t>Overview</a:t>
            </a:r>
            <a:endParaRPr lang="en-US" sz="6000" b="1" dirty="0">
              <a:latin typeface="+mj-lt"/>
            </a:endParaRPr>
          </a:p>
        </p:txBody>
      </p:sp>
      <p:sp>
        <p:nvSpPr>
          <p:cNvPr id="3" name="Google Shape;109;p16"/>
          <p:cNvSpPr txBox="1">
            <a:spLocks/>
          </p:cNvSpPr>
          <p:nvPr/>
        </p:nvSpPr>
        <p:spPr>
          <a:xfrm>
            <a:off x="5698421" y="913608"/>
            <a:ext cx="5650800" cy="457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CB3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ACB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4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1742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+mj-lt"/>
              </a:rPr>
              <a:t>Ways to keep local affordable</a:t>
            </a:r>
          </a:p>
          <a:p>
            <a:r>
              <a:rPr lang="en-US" sz="2400" dirty="0" smtClean="0">
                <a:latin typeface="+mj-lt"/>
              </a:rPr>
              <a:t>Add local </a:t>
            </a:r>
            <a:r>
              <a:rPr lang="en-US" sz="2400" dirty="0">
                <a:latin typeface="+mj-lt"/>
              </a:rPr>
              <a:t>to recipes 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as ingredients for a recipe bump</a:t>
            </a:r>
          </a:p>
          <a:p>
            <a:pPr lvl="1"/>
            <a:r>
              <a:rPr lang="en-US" sz="2400" dirty="0" smtClean="0">
                <a:latin typeface="+mj-lt"/>
              </a:rPr>
              <a:t>as a </a:t>
            </a:r>
            <a:r>
              <a:rPr lang="en-US" sz="2400" dirty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ocal entrée or meal</a:t>
            </a:r>
          </a:p>
          <a:p>
            <a:pPr lvl="1"/>
            <a:r>
              <a:rPr lang="en-US" sz="2400" dirty="0" smtClean="0">
                <a:latin typeface="+mj-lt"/>
              </a:rPr>
              <a:t>as a seasonal tasting menu </a:t>
            </a:r>
          </a:p>
          <a:p>
            <a:pPr lvl="1"/>
            <a:r>
              <a:rPr lang="en-US" sz="2400" dirty="0" smtClean="0">
                <a:latin typeface="+mj-lt"/>
              </a:rPr>
              <a:t>as the “local side” of salad bars</a:t>
            </a:r>
          </a:p>
          <a:p>
            <a:r>
              <a:rPr lang="en-US" sz="2400" dirty="0" smtClean="0">
                <a:latin typeface="+mj-lt"/>
              </a:rPr>
              <a:t>Create a local taste test</a:t>
            </a:r>
          </a:p>
          <a:p>
            <a:r>
              <a:rPr lang="en-US" sz="2400" dirty="0" smtClean="0">
                <a:latin typeface="+mj-lt"/>
              </a:rPr>
              <a:t>Menuing: different opportunities for different sites</a:t>
            </a:r>
          </a:p>
          <a:p>
            <a:r>
              <a:rPr lang="en-US" sz="2400" dirty="0" smtClean="0">
                <a:latin typeface="+mj-lt"/>
              </a:rPr>
              <a:t>Add local to special events, catering and celebrations</a:t>
            </a:r>
            <a:endParaRPr lang="en-US" sz="2400" dirty="0">
              <a:latin typeface="+mj-lt"/>
            </a:endParaRPr>
          </a:p>
          <a:p>
            <a:pPr marL="396875" indent="-396875"/>
            <a:endParaRPr lang="en-US" sz="2000" dirty="0" smtClean="0">
              <a:latin typeface="+mj-lt"/>
            </a:endParaRPr>
          </a:p>
          <a:p>
            <a:pPr marL="228594" indent="6">
              <a:buFont typeface="Arial"/>
              <a:buNone/>
            </a:pPr>
            <a:endParaRPr lang="en-US" dirty="0" smtClean="0"/>
          </a:p>
          <a:p>
            <a:pPr marL="228594" indent="6">
              <a:buFont typeface="Arial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6" y="2236297"/>
            <a:ext cx="4006629" cy="267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 Local Affordable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95407" y="2136476"/>
            <a:ext cx="6152604" cy="3419475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balance on your menu- cost, frequency and pairing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Shop seasonally!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Shop seconds and imperfect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degrees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Grow your own!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3455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17091" r="13835" b="21599"/>
          <a:stretch/>
        </p:blipFill>
        <p:spPr>
          <a:xfrm>
            <a:off x="9692638" y="204212"/>
            <a:ext cx="2299064" cy="18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23" y="457798"/>
            <a:ext cx="6663267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Adding to Recipes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723" y="1633732"/>
            <a:ext cx="59519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chemeClr val="bg2"/>
                </a:solidFill>
              </a:rPr>
              <a:t>Add local </a:t>
            </a:r>
            <a:r>
              <a:rPr lang="en-US" sz="2400" dirty="0">
                <a:solidFill>
                  <a:schemeClr val="bg2"/>
                </a:solidFill>
              </a:rPr>
              <a:t>ingredients for a recipe </a:t>
            </a:r>
            <a:r>
              <a:rPr lang="en-US" sz="2400" dirty="0" smtClean="0">
                <a:solidFill>
                  <a:schemeClr val="bg2"/>
                </a:solidFill>
              </a:rPr>
              <a:t>bump!</a:t>
            </a:r>
          </a:p>
          <a:p>
            <a:pPr lvl="1"/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Add local ingredients (flour, maple syrup, vegetables, fruits) that can be easily added in total, or swapped in part for standard ingredients.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Add local dairy to recipes such as milk, eggs, yogurt and cheese!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Create a local recipe with over 50% of the ingredients locally sourced using foods grown and produced in your region. Baked goods like muffins or quick biscuits, yogurt parfaits, sandwiches, pasta sauces, soups and casseroles are a great option.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90" y="365760"/>
            <a:ext cx="4415545" cy="63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68" y="50495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local meal</a:t>
            </a:r>
            <a:endParaRPr lang="en-US" sz="6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55368" y="2188625"/>
            <a:ext cx="5486400" cy="34194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a local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entrée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meal to your menu grid. Create a seasonal celebration around the meal and share local or state facts about the foods. (EXP: Illinois is the #1 producer of Pumpkin.)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a Harvest of the Month to the menu grid as a vegetable, entree, salad bar meal or side even in winter!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06" y="1830518"/>
            <a:ext cx="2220685" cy="49077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7" t="20069" r="20419" b="23703"/>
          <a:stretch/>
        </p:blipFill>
        <p:spPr>
          <a:xfrm>
            <a:off x="10060098" y="174166"/>
            <a:ext cx="1960106" cy="19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4" y="273251"/>
            <a:ext cx="6663267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a tasting menu</a:t>
            </a:r>
            <a:endParaRPr lang="en-US" dirty="0"/>
          </a:p>
        </p:txBody>
      </p:sp>
      <p:sp>
        <p:nvSpPr>
          <p:cNvPr id="3" name="Google Shape;109;p16"/>
          <p:cNvSpPr txBox="1">
            <a:spLocks/>
          </p:cNvSpPr>
          <p:nvPr/>
        </p:nvSpPr>
        <p:spPr>
          <a:xfrm>
            <a:off x="488715" y="1246117"/>
            <a:ext cx="5899022" cy="457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CB3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ACB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4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1742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+mj-lt"/>
              </a:rPr>
              <a:t>Create menu sampling or tasting days to get impute from your kids and involve them in the development of local food recipes- or share a taste of local ingredients for a popular recipe local food bump</a:t>
            </a:r>
          </a:p>
          <a:p>
            <a:pPr lvl="1"/>
            <a:r>
              <a:rPr lang="en-US" sz="2400" dirty="0" smtClean="0">
                <a:latin typeface="+mj-lt"/>
              </a:rPr>
              <a:t>Local in side salads on the salad bar or on the line</a:t>
            </a:r>
          </a:p>
          <a:p>
            <a:pPr lvl="1"/>
            <a:r>
              <a:rPr lang="en-US" sz="2400" dirty="0" smtClean="0">
                <a:latin typeface="+mj-lt"/>
              </a:rPr>
              <a:t>Hot entrees with a local flair</a:t>
            </a:r>
          </a:p>
          <a:p>
            <a:pPr lvl="1"/>
            <a:r>
              <a:rPr lang="en-US" sz="2400" dirty="0" smtClean="0">
                <a:latin typeface="+mj-lt"/>
              </a:rPr>
              <a:t>New sides including veggie dishes, fruit recipes like compote or fruit salads, muffins and sauces, or a honey vinaigrette salad dressing.</a:t>
            </a:r>
          </a:p>
          <a:p>
            <a:pPr marL="396875" indent="-396875"/>
            <a:endParaRPr lang="en-US" sz="2000" dirty="0" smtClean="0">
              <a:latin typeface="+mj-lt"/>
            </a:endParaRPr>
          </a:p>
          <a:p>
            <a:pPr marL="228594" indent="6">
              <a:buFont typeface="Arial"/>
              <a:buNone/>
            </a:pPr>
            <a:endParaRPr lang="en-US" dirty="0" smtClean="0"/>
          </a:p>
          <a:p>
            <a:pPr marL="228594" indent="6">
              <a:buFont typeface="Arial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09" y="158540"/>
            <a:ext cx="4309267" cy="64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your salad bar local friendly!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948" y="444137"/>
            <a:ext cx="4245952" cy="6244046"/>
          </a:xfrm>
          <a:prstGeom prst="rect">
            <a:avLst/>
          </a:prstGeom>
        </p:spPr>
      </p:pic>
      <p:sp>
        <p:nvSpPr>
          <p:cNvPr id="4" name="Google Shape;109;p16"/>
          <p:cNvSpPr txBox="1">
            <a:spLocks/>
          </p:cNvSpPr>
          <p:nvPr/>
        </p:nvSpPr>
        <p:spPr>
          <a:xfrm>
            <a:off x="718723" y="2395648"/>
            <a:ext cx="5650800" cy="388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CB3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ACB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4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1742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local fruits, veggies and salads to your salad bar.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new salads with a seasonal flare!  (pictured: Cool Summer Broccoli Salad in August)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assorted hand-held fruits while in season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local grain in salads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Feature different varieties of local apples in October!</a:t>
            </a:r>
          </a:p>
          <a:p>
            <a:pPr marL="396875" indent="-396875"/>
            <a:endParaRPr lang="en-US" sz="2000" dirty="0" smtClean="0">
              <a:latin typeface="+mj-lt"/>
            </a:endParaRPr>
          </a:p>
          <a:p>
            <a:pPr marL="228594" indent="6">
              <a:buFont typeface="Arial"/>
              <a:buNone/>
            </a:pPr>
            <a:endParaRPr lang="en-US" dirty="0" smtClean="0"/>
          </a:p>
          <a:p>
            <a:pPr marL="228594" indent="6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145"/>
            <a:ext cx="10515600" cy="1325563"/>
          </a:xfrm>
        </p:spPr>
        <p:txBody>
          <a:bodyPr/>
          <a:lstStyle/>
          <a:p>
            <a:r>
              <a:rPr lang="en-US" dirty="0" smtClean="0"/>
              <a:t>Taste tests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2279"/>
            <a:ext cx="5181600" cy="4731138"/>
          </a:xfrm>
        </p:spPr>
        <p:txBody>
          <a:bodyPr/>
          <a:lstStyle/>
          <a:p>
            <a:r>
              <a:rPr lang="en-US" sz="2000" dirty="0" smtClean="0"/>
              <a:t>Create taste test days and tie them to a school garden, a culinary program or Ag classes</a:t>
            </a:r>
          </a:p>
          <a:p>
            <a:r>
              <a:rPr lang="en-US" sz="2000" dirty="0" smtClean="0"/>
              <a:t>Add local food information and tastings to a school event or fair</a:t>
            </a:r>
          </a:p>
          <a:p>
            <a:r>
              <a:rPr lang="en-US" sz="2000" dirty="0" smtClean="0"/>
              <a:t>Add a local food tasting to a school celebration</a:t>
            </a:r>
          </a:p>
          <a:p>
            <a:r>
              <a:rPr lang="en-US" sz="2000" dirty="0" smtClean="0"/>
              <a:t>Add local foods education and tasting to Back to School registration days </a:t>
            </a:r>
          </a:p>
          <a:p>
            <a:r>
              <a:rPr lang="en-US" sz="2000" dirty="0" smtClean="0"/>
              <a:t>Develop a relationship with a local farm and create a space for a CSA pick-up </a:t>
            </a:r>
          </a:p>
          <a:p>
            <a:r>
              <a:rPr lang="en-US" sz="2000" dirty="0" smtClean="0"/>
              <a:t>Host a mini Farmers Market at school</a:t>
            </a:r>
          </a:p>
          <a:p>
            <a:r>
              <a:rPr lang="en-US" sz="2000" dirty="0" smtClean="0"/>
              <a:t>Promote a local foods fundraiser 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95" y="685219"/>
            <a:ext cx="2636158" cy="273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6691" y="3839541"/>
            <a:ext cx="4483679" cy="252206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contrasting" dir="t"/>
          </a:scene3d>
        </p:spPr>
      </p:pic>
    </p:spTree>
    <p:extLst>
      <p:ext uri="{BB962C8B-B14F-4D97-AF65-F5344CB8AC3E}">
        <p14:creationId xmlns:p14="http://schemas.microsoft.com/office/powerpoint/2010/main" val="125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rm to School">
      <a:dk1>
        <a:srgbClr val="000000"/>
      </a:dk1>
      <a:lt1>
        <a:srgbClr val="FFFFFF"/>
      </a:lt1>
      <a:dk2>
        <a:srgbClr val="006634"/>
      </a:dk2>
      <a:lt2>
        <a:srgbClr val="9ACB32"/>
      </a:lt2>
      <a:accent1>
        <a:srgbClr val="FFA407"/>
      </a:accent1>
      <a:accent2>
        <a:srgbClr val="F3A31C"/>
      </a:accent2>
      <a:accent3>
        <a:srgbClr val="F06428"/>
      </a:accent3>
      <a:accent4>
        <a:srgbClr val="166335"/>
      </a:accent4>
      <a:accent5>
        <a:srgbClr val="99CF45"/>
      </a:accent5>
      <a:accent6>
        <a:srgbClr val="B44059"/>
      </a:accent6>
      <a:hlink>
        <a:srgbClr val="656476"/>
      </a:hlink>
      <a:folHlink>
        <a:srgbClr val="97AC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FSN">
  <a:themeElements>
    <a:clrScheme name="Farm to School">
      <a:dk1>
        <a:sysClr val="windowText" lastClr="000000"/>
      </a:dk1>
      <a:lt1>
        <a:sysClr val="window" lastClr="FFFFFF"/>
      </a:lt1>
      <a:dk2>
        <a:srgbClr val="006634"/>
      </a:dk2>
      <a:lt2>
        <a:srgbClr val="9ACB32"/>
      </a:lt2>
      <a:accent1>
        <a:srgbClr val="FFA407"/>
      </a:accent1>
      <a:accent2>
        <a:srgbClr val="F3A31C"/>
      </a:accent2>
      <a:accent3>
        <a:srgbClr val="F06428"/>
      </a:accent3>
      <a:accent4>
        <a:srgbClr val="166335"/>
      </a:accent4>
      <a:accent5>
        <a:srgbClr val="99CF45"/>
      </a:accent5>
      <a:accent6>
        <a:srgbClr val="B44059"/>
      </a:accent6>
      <a:hlink>
        <a:srgbClr val="656476"/>
      </a:hlink>
      <a:folHlink>
        <a:srgbClr val="97ACC1"/>
      </a:folHlink>
    </a:clrScheme>
    <a:fontScheme name="Farm to School">
      <a:majorFont>
        <a:latin typeface="Mission Gothic Regular"/>
        <a:ea typeface=""/>
        <a:cs typeface=""/>
      </a:majorFont>
      <a:minorFont>
        <a:latin typeface="Mission Gothic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SN" id="{2DAC613A-831B-4A7D-8975-AF86C72FD1B8}" vid="{66A7D2B9-1CB3-4F7A-AADC-F29C543FFC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1146</Words>
  <Application>Microsoft Office PowerPoint</Application>
  <PresentationFormat>Widescreen</PresentationFormat>
  <Paragraphs>110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Mission Gothic Regular</vt:lpstr>
      <vt:lpstr>Arial</vt:lpstr>
      <vt:lpstr>Calibri</vt:lpstr>
      <vt:lpstr>Office Theme</vt:lpstr>
      <vt:lpstr>IFSN</vt:lpstr>
      <vt:lpstr>PowerPoint Presentation</vt:lpstr>
      <vt:lpstr>PowerPoint Presentation</vt:lpstr>
      <vt:lpstr>Overview</vt:lpstr>
      <vt:lpstr>Keep Local Affordable</vt:lpstr>
      <vt:lpstr>Adding to Recipes</vt:lpstr>
      <vt:lpstr>Create a local meal</vt:lpstr>
      <vt:lpstr>Create a tasting menu</vt:lpstr>
      <vt:lpstr>Make your salad bar local friendly!</vt:lpstr>
      <vt:lpstr>Taste tests </vt:lpstr>
      <vt:lpstr>Give ‘em a taste!</vt:lpstr>
      <vt:lpstr>Create an action plan to incorporate local foods</vt:lpstr>
      <vt:lpstr>Put it on the menu</vt:lpstr>
      <vt:lpstr>Celebrations!</vt:lpstr>
      <vt:lpstr>Remember!  Garden food is local food.</vt:lpstr>
      <vt:lpstr>IL garden produce  is an allowable food source for NSLP and CACFP!   NSLP SFA’s can utilize funds for hard costs in the garden!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SGA Staff</dc:creator>
  <cp:lastModifiedBy>Diane Chapeta</cp:lastModifiedBy>
  <cp:revision>94</cp:revision>
  <dcterms:modified xsi:type="dcterms:W3CDTF">2019-10-14T23:52:03Z</dcterms:modified>
</cp:coreProperties>
</file>