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19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301" r:id="rId3"/>
    <p:sldId id="259" r:id="rId4"/>
    <p:sldId id="264" r:id="rId5"/>
    <p:sldId id="302" r:id="rId6"/>
    <p:sldId id="256" r:id="rId7"/>
    <p:sldId id="288" r:id="rId8"/>
    <p:sldId id="312" r:id="rId9"/>
    <p:sldId id="310" r:id="rId10"/>
    <p:sldId id="315" r:id="rId11"/>
    <p:sldId id="304" r:id="rId12"/>
    <p:sldId id="300" r:id="rId13"/>
    <p:sldId id="297" r:id="rId14"/>
    <p:sldId id="3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502"/>
    <a:srgbClr val="B3D34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5A71-C79C-9E37-74C8-9EFC0BCCC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0BCBE-A083-6149-54D5-9B228FBCA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22508-13FE-63D4-C928-405A2C6A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B42B-9F0C-43E0-A753-C4E16CD2258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FD6B3-4770-BFB9-C166-95450DFB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AB67E-B347-366B-1B9C-A7379D82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BF14-E9CD-4EF2-AF84-A172064C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4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70DA-10D1-3E95-885C-DAD691D6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96668-0B2E-5DF2-7213-AED7C43FD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EC6E0-0485-4D20-B184-DFF2157B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B42B-9F0C-43E0-A753-C4E16CD2258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39AC7-2C10-1D35-3117-2D994229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2F8D1-3BEC-26BF-373B-FED82D70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BF14-E9CD-4EF2-AF84-A172064C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6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23B39D-DC9A-C4FE-B133-802D1EFEC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F7C70-4FA2-7E92-D415-058331055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9A9A8-DBCE-A1C4-7559-95C1F91B2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B42B-9F0C-43E0-A753-C4E16CD2258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F798-FA67-EF22-5ACA-478061DE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1EF58-DA29-4919-5AAB-9CAA513C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BF14-E9CD-4EF2-AF84-A172064C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43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r="423"/>
          <a:stretch/>
        </p:blipFill>
        <p:spPr>
          <a:xfrm>
            <a:off x="-28657" y="-23446"/>
            <a:ext cx="12244103" cy="550984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358189" y="2695074"/>
            <a:ext cx="7620000" cy="27913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7402" y="5641483"/>
            <a:ext cx="4197196" cy="1168391"/>
          </a:xfrm>
        </p:spPr>
        <p:txBody>
          <a:bodyPr/>
          <a:lstStyle>
            <a:lvl1pPr>
              <a:defRPr>
                <a:solidFill>
                  <a:srgbClr val="656476"/>
                </a:solidFill>
              </a:defRPr>
            </a:lvl1pPr>
          </a:lstStyle>
          <a:p>
            <a:pPr algn="ctr"/>
            <a:r>
              <a:rPr lang="en-US" sz="2000" dirty="0"/>
              <a:t>www.illinoisfarmtoschool.org</a:t>
            </a:r>
          </a:p>
          <a:p>
            <a:pPr algn="ctr"/>
            <a:r>
              <a:rPr lang="en-US" sz="2000" dirty="0"/>
              <a:t>www.sevengenerationsahead.org</a:t>
            </a:r>
          </a:p>
        </p:txBody>
      </p:sp>
      <p:pic>
        <p:nvPicPr>
          <p:cNvPr id="8" name="Shape 495"/>
          <p:cNvPicPr preferRelativeResize="0">
            <a:picLocks noChangeAspect="1"/>
          </p:cNvPicPr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605181" y="583499"/>
            <a:ext cx="4981638" cy="4366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5" y="5591952"/>
            <a:ext cx="1488147" cy="10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53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278" y="40815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D264-30A1-479A-972F-B65CC692DA5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8" y="247977"/>
            <a:ext cx="1645920" cy="1645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4967392" y="5656903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497668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4967392" y="5656903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86695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8723" y="890060"/>
            <a:ext cx="666326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2"/>
          <a:stretch/>
        </p:blipFill>
        <p:spPr>
          <a:xfrm>
            <a:off x="6502400" y="491067"/>
            <a:ext cx="5452533" cy="6366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1965670" y="5683832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692799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43" y="0"/>
            <a:ext cx="4436533" cy="4436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56476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D264-30A1-479A-972F-B65CC692DA5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4967392" y="5656903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33834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133" y="50006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D264-30A1-479A-972F-B65CC692DA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36"/>
            <a:ext cx="1998133" cy="1998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4967392" y="5656903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507284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46" y="355600"/>
            <a:ext cx="866652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D264-30A1-479A-972F-B65CC692DA5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" y="0"/>
            <a:ext cx="1645920" cy="1645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80" y="17990"/>
            <a:ext cx="1645920" cy="1645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4967392" y="5656903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094714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68" y="617378"/>
            <a:ext cx="105156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81" y="170386"/>
            <a:ext cx="2150533" cy="2150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5053657" y="5477824"/>
            <a:ext cx="2084686" cy="1087903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89874" y="2187779"/>
            <a:ext cx="5486400" cy="3419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9600" y="2174236"/>
            <a:ext cx="4699000" cy="3419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4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66ED-9909-FC82-3857-B3CA626A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AD1EA-C5BB-3D5B-3A38-DC6AC3DE8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59331-510C-02E6-EA42-17480FBA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B42B-9F0C-43E0-A753-C4E16CD2258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AD48F-64C5-1FB1-C4B0-BCE5163F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10DA9-1F4D-6FC4-C339-91A832CC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BF14-E9CD-4EF2-AF84-A172064C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61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D264-30A1-479A-972F-B65CC692D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67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D264-30A1-479A-972F-B65CC692DA5A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" y="-1"/>
            <a:ext cx="12243783" cy="5486401"/>
            <a:chOff x="-1" y="-1"/>
            <a:chExt cx="12243783" cy="54864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12243783" cy="5486401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470029" y="163439"/>
              <a:ext cx="4970586" cy="41272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57047" y="4009292"/>
              <a:ext cx="7854462" cy="147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3858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D264-30A1-479A-972F-B65CC692DA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0"/>
            <a:ext cx="2560320" cy="256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1608287" y="5621206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74370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9D264-30A1-479A-972F-B65CC692DA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9" r="-67"/>
          <a:stretch/>
        </p:blipFill>
        <p:spPr>
          <a:xfrm>
            <a:off x="1608288" y="5621206"/>
            <a:ext cx="2084686" cy="1087903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406373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68" y="2891"/>
            <a:ext cx="12192000" cy="54631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961127" y="5940939"/>
            <a:ext cx="4473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</a:rPr>
              <a:t>www.sevengenerationsahead.org</a:t>
            </a:r>
            <a:endParaRPr lang="en-US" sz="1800" dirty="0">
              <a:solidFill>
                <a:schemeClr val="accent5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587267" y="216730"/>
            <a:ext cx="4771483" cy="3846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3689684" y="442369"/>
            <a:ext cx="6593305" cy="35681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390966" y="4198115"/>
            <a:ext cx="9745957" cy="15807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8" y="5196880"/>
            <a:ext cx="1929162" cy="1333249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2016685" y="2314449"/>
            <a:ext cx="8158630" cy="3435816"/>
          </a:xfrm>
          <a:prstGeom prst="round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1"/>
              </a:solidFill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Diane Chapeta </a:t>
            </a:r>
            <a:r>
              <a:rPr lang="en-US" sz="2000" dirty="0">
                <a:solidFill>
                  <a:schemeClr val="accent1"/>
                </a:solidFill>
              </a:rPr>
              <a:t>| IL Farm to School Program Manager </a:t>
            </a:r>
            <a:r>
              <a:rPr lang="en-US" sz="2000" dirty="0">
                <a:solidFill>
                  <a:schemeClr val="tx2"/>
                </a:solidFill>
              </a:rPr>
              <a:t>diane</a:t>
            </a:r>
            <a:r>
              <a:rPr lang="en-US" sz="2000" dirty="0">
                <a:solidFill>
                  <a:schemeClr val="bg2"/>
                </a:solidFill>
              </a:rPr>
              <a:t>@sevengenerationsahead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  <a:r>
              <a:rPr lang="en-US" sz="2000" dirty="0">
                <a:solidFill>
                  <a:schemeClr val="bg2"/>
                </a:solidFill>
              </a:rPr>
              <a:t>org</a:t>
            </a:r>
          </a:p>
          <a:p>
            <a:pPr algn="ctr"/>
            <a:endParaRPr lang="en-US" sz="2000" dirty="0">
              <a:solidFill>
                <a:schemeClr val="bg2"/>
              </a:solidFill>
            </a:endParaRPr>
          </a:p>
          <a:p>
            <a:pPr algn="ctr"/>
            <a:r>
              <a:rPr lang="en-US" sz="2000" dirty="0" err="1">
                <a:solidFill>
                  <a:schemeClr val="accent2"/>
                </a:solidFill>
              </a:rPr>
              <a:t>Marlie</a:t>
            </a:r>
            <a:r>
              <a:rPr lang="en-US" sz="2000" dirty="0">
                <a:solidFill>
                  <a:schemeClr val="accent2"/>
                </a:solidFill>
              </a:rPr>
              <a:t> Wilson </a:t>
            </a:r>
            <a:r>
              <a:rPr lang="en-US" sz="2000" dirty="0">
                <a:solidFill>
                  <a:schemeClr val="accent1"/>
                </a:solidFill>
              </a:rPr>
              <a:t>| IL Farm to School Network Coordinator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marlie</a:t>
            </a:r>
            <a:r>
              <a:rPr lang="en-US" sz="2000" dirty="0">
                <a:solidFill>
                  <a:schemeClr val="bg2"/>
                </a:solidFill>
              </a:rPr>
              <a:t>@sevengenerationsahead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  <a:r>
              <a:rPr lang="en-US" sz="2000" dirty="0">
                <a:solidFill>
                  <a:schemeClr val="bg2"/>
                </a:solidFill>
              </a:rPr>
              <a:t>org</a:t>
            </a:r>
          </a:p>
          <a:p>
            <a:pPr algn="ctr"/>
            <a:endParaRPr lang="en-US" sz="2000" dirty="0">
              <a:solidFill>
                <a:schemeClr val="accent1"/>
              </a:solidFill>
            </a:endParaRPr>
          </a:p>
          <a:p>
            <a:pPr algn="ctr"/>
            <a:r>
              <a:rPr lang="en-US" sz="2000" dirty="0">
                <a:solidFill>
                  <a:srgbClr val="FFA602"/>
                </a:solidFill>
              </a:rPr>
              <a:t>General</a:t>
            </a:r>
            <a:r>
              <a:rPr lang="en-US" sz="2000" baseline="0" dirty="0">
                <a:solidFill>
                  <a:srgbClr val="FFA602"/>
                </a:solidFill>
              </a:rPr>
              <a:t> Inquiries: </a:t>
            </a:r>
            <a:r>
              <a:rPr lang="en-US" sz="2000" baseline="0" dirty="0">
                <a:solidFill>
                  <a:schemeClr val="tx2"/>
                </a:solidFill>
              </a:rPr>
              <a:t>farmtoschool</a:t>
            </a:r>
            <a:r>
              <a:rPr lang="en-US" sz="2000" baseline="0" dirty="0">
                <a:solidFill>
                  <a:schemeClr val="bg2"/>
                </a:solidFill>
              </a:rPr>
              <a:t>@sevengenerationsahead</a:t>
            </a:r>
            <a:r>
              <a:rPr lang="en-US" sz="2000" baseline="0" dirty="0">
                <a:solidFill>
                  <a:schemeClr val="accent1"/>
                </a:solidFill>
              </a:rPr>
              <a:t>.</a:t>
            </a:r>
            <a:r>
              <a:rPr lang="en-US" sz="2000" baseline="0" dirty="0">
                <a:solidFill>
                  <a:schemeClr val="bg2"/>
                </a:solidFill>
              </a:rPr>
              <a:t>org</a:t>
            </a:r>
            <a:r>
              <a:rPr lang="en-US" sz="2000" baseline="0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accent6"/>
                </a:solidFill>
              </a:rPr>
              <a:t>708.660.9909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7"/>
          <a:stretch/>
        </p:blipFill>
        <p:spPr>
          <a:xfrm>
            <a:off x="2793184" y="734908"/>
            <a:ext cx="6605632" cy="1864978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7671405" y="5796162"/>
            <a:ext cx="4034594" cy="7396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rgbClr val="65647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www.illinoisfarmtoschool.org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18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97568" y="61737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2041" y="254000"/>
            <a:ext cx="2150533" cy="215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l="45929" r="-66"/>
          <a:stretch/>
        </p:blipFill>
        <p:spPr>
          <a:xfrm>
            <a:off x="5053657" y="5477824"/>
            <a:ext cx="2084686" cy="1087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96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1823-5C44-E450-18DE-894FD9CE7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0A1AE-352E-5760-B79F-DD967E000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203A4-FC9A-A0C8-CB04-09DD3E05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B42B-9F0C-43E0-A753-C4E16CD2258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31FA-80D7-7804-EA61-AC2EA263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A714F-91FC-B51A-02FE-CA6766C9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BF14-E9CD-4EF2-AF84-A172064C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9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7CC15-67A9-189B-7CBD-092E00160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C0DB2-A268-8735-6939-0CB16250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8B6FB-C49F-D8F4-3115-BAEF5A102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EF760-43D4-3F66-8713-6058471A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B42B-9F0C-43E0-A753-C4E16CD2258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9E2D4-70D8-747A-BF76-A44685ECF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8191C-1991-B85E-C951-774E1141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BF14-E9CD-4EF2-AF84-A172064C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6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CC40-4726-3262-831E-F8728A51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37146-C1E9-EC90-349A-B39109C2C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F0B94-9884-604B-CCE0-C395FCFE9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C0AF1-96A4-9628-3951-E52970EC7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F8EA6-FE57-DCE5-2D6E-F2F333EF2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944A5-6155-EE0E-7D8B-1DEC31D9B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B42B-9F0C-43E0-A753-C4E16CD2258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956455-5C03-DFAF-D481-19710D8C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FD9B-E8FB-5DB4-AA6C-FFF8BC4C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BF14-E9CD-4EF2-AF84-A172064C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8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7187-B348-220E-EDFC-576B3D23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FF610-6621-FD87-295E-9924190EB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B42B-9F0C-43E0-A753-C4E16CD2258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4FCCE-D21D-2E65-F806-C63BBFA5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0F343-16F1-1591-9E50-1B4E2DA9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BF14-E9CD-4EF2-AF84-A172064C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3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73230E-10E5-248D-010E-9A8B81D2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B42B-9F0C-43E0-A753-C4E16CD2258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0ADBB-5B3A-85E5-3041-B217516A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396EE-2DB0-AB7A-024E-AECD86B7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BF14-E9CD-4EF2-AF84-A172064C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0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6A0AF-DC3E-F7BB-33C0-D25EFAC49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FC970-F358-A396-0CFB-04022E342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E1907-5B86-BF56-288C-6253F7D45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FD853-5D9F-63CD-F237-04F7A0D0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B42B-9F0C-43E0-A753-C4E16CD2258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BD08D-96C8-9FE3-F8E1-2C920C05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9F473-A664-5DDC-26CF-898E3519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BF14-E9CD-4EF2-AF84-A172064C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F651A-E83F-E14D-A2BB-ED881DEC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06EDFA-9CD6-AA5A-B3CA-49CD9C55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7FE42-F7BD-B915-8296-626B04615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3B8D6-9442-76BA-4E31-C0A88E44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B42B-9F0C-43E0-A753-C4E16CD2258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2E3E8-35A8-56D6-37FD-1341CFBF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E541E-5BDD-BE26-A467-035D7A3E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8BF14-E9CD-4EF2-AF84-A172064C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1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B4F06B-D8C9-E8DF-8856-3C16DA37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AB877-5A42-2515-D06C-F4F4E820F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27737-67A0-3812-B79D-FCD243538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B42B-9F0C-43E0-A753-C4E16CD2258A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C3347-8412-2E86-9B68-77A719728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9C3D6-F95F-4478-979E-F83CC732D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8BF14-E9CD-4EF2-AF84-A172064C1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0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3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439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dirty="0"/>
              <a:t>Illinois Farm to School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43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656476"/>
                </a:solidFill>
              </a:defRPr>
            </a:lvl1pPr>
          </a:lstStyle>
          <a:p>
            <a:r>
              <a:rPr lang="en-US" dirty="0"/>
              <a:t>www.illinoisfarmtoschool.org</a:t>
            </a:r>
          </a:p>
        </p:txBody>
      </p:sp>
    </p:spTree>
    <p:extLst>
      <p:ext uri="{BB962C8B-B14F-4D97-AF65-F5344CB8AC3E}">
        <p14:creationId xmlns:p14="http://schemas.microsoft.com/office/powerpoint/2010/main" val="355548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9ACB34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17423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armtoschool@sevengenerationsahead.or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l.foodmarketmaker.com/" TargetMode="External"/><Relationship Id="rId2" Type="http://schemas.openxmlformats.org/officeDocument/2006/relationships/hyperlink" Target="https://www.ilfma.org/whats-in-season-app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harvestillinois.org/" TargetMode="External"/><Relationship Id="rId5" Type="http://schemas.openxmlformats.org/officeDocument/2006/relationships/hyperlink" Target="https://www.thelunchbox.org/recipes-menus/recipes/?s=eyJwYWdlIjoxLCJzZWFyY2giOm51bGwsImNhdGVnb3J5IjpudWxsLCJzb3J0IjoibmFtZSIsImZvcm1hdCI6ImNhcmQifQ%3D%3D" TargetMode="External"/><Relationship Id="rId4" Type="http://schemas.openxmlformats.org/officeDocument/2006/relationships/hyperlink" Target="https://illinoisfarmtoschool.org/video-training-seri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harvestillinois.org/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illinoisfarmtoschool.org/toolkit/local-food-procurement/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lk drawings on the sidewalk&#10;&#10;Description automatically generated">
            <a:extLst>
              <a:ext uri="{FF2B5EF4-FFF2-40B4-BE49-F238E27FC236}">
                <a16:creationId xmlns:a16="http://schemas.microsoft.com/office/drawing/2014/main" id="{FD61E1AC-B055-B22B-6FCF-4FAAD1A5E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8DC03-FCB4-96C0-2865-0D75E2C4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/>
              <a:t>Local Procurement and Farm to School Programming</a:t>
            </a:r>
          </a:p>
        </p:txBody>
      </p:sp>
    </p:spTree>
    <p:extLst>
      <p:ext uri="{BB962C8B-B14F-4D97-AF65-F5344CB8AC3E}">
        <p14:creationId xmlns:p14="http://schemas.microsoft.com/office/powerpoint/2010/main" val="11170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A8F80-D9E2-47F8-164F-13F169D1E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7" r="27918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8869C506-1FBA-E317-E5F7-ED6BE7C1D1BD}"/>
              </a:ext>
            </a:extLst>
          </p:cNvPr>
          <p:cNvSpPr txBox="1">
            <a:spLocks/>
          </p:cNvSpPr>
          <p:nvPr/>
        </p:nvSpPr>
        <p:spPr>
          <a:xfrm>
            <a:off x="6115316" y="405685"/>
            <a:ext cx="5651113" cy="1559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Communicate with area farmers, processors and food hubs!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BF22354-51C1-638C-7D9D-A46C33576E19}"/>
              </a:ext>
            </a:extLst>
          </p:cNvPr>
          <p:cNvSpPr txBox="1">
            <a:spLocks/>
          </p:cNvSpPr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9ACB34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17423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Communicate your interests and process </a:t>
            </a:r>
          </a:p>
          <a:p>
            <a:pPr marL="228594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producers in your area.</a:t>
            </a:r>
          </a:p>
          <a:p>
            <a:pPr marL="228594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the items you are interested in purchasing,.</a:t>
            </a:r>
          </a:p>
          <a:p>
            <a:pPr marL="228594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the quantity, and the date(s), week(s) needed. </a:t>
            </a:r>
          </a:p>
          <a:p>
            <a:pPr marL="228594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Specify there will be required information needed before purchase concerning food safety, post harvest process, liability insurance and delivery.</a:t>
            </a:r>
          </a:p>
          <a:p>
            <a:pPr marL="228594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  <a:p>
            <a:pPr marL="228594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6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A8F80-D9E2-47F8-164F-13F169D1E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64" r="-1" b="2886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8869C506-1FBA-E317-E5F7-ED6BE7C1D1BD}"/>
              </a:ext>
            </a:extLst>
          </p:cNvPr>
          <p:cNvSpPr txBox="1">
            <a:spLocks/>
          </p:cNvSpPr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06" marR="4483" indent="11206" defTabSz="914400">
              <a:spcAft>
                <a:spcPts val="600"/>
              </a:spcAft>
            </a:pPr>
            <a:r>
              <a:rPr lang="en-US" sz="4000" spc="-106" dirty="0">
                <a:solidFill>
                  <a:schemeClr val="tx1"/>
                </a:solidFill>
              </a:rPr>
              <a:t>Procurement:</a:t>
            </a:r>
            <a:r>
              <a:rPr lang="en-US" sz="4000" spc="62" dirty="0">
                <a:solidFill>
                  <a:schemeClr val="tx1"/>
                </a:solidFill>
              </a:rPr>
              <a:t> </a:t>
            </a:r>
            <a:r>
              <a:rPr lang="en-US" sz="4000" spc="-132" dirty="0">
                <a:solidFill>
                  <a:schemeClr val="tx1"/>
                </a:solidFill>
              </a:rPr>
              <a:t>Important </a:t>
            </a:r>
            <a:r>
              <a:rPr lang="en-US" sz="4000" spc="-62" dirty="0">
                <a:solidFill>
                  <a:schemeClr val="tx1"/>
                </a:solidFill>
              </a:rPr>
              <a:t>Questions</a:t>
            </a:r>
            <a:r>
              <a:rPr lang="en-US" sz="4000" spc="-53" dirty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to</a:t>
            </a:r>
            <a:r>
              <a:rPr lang="en-US" sz="4000" spc="-57" dirty="0">
                <a:solidFill>
                  <a:schemeClr val="tx1"/>
                </a:solidFill>
              </a:rPr>
              <a:t> </a:t>
            </a:r>
            <a:r>
              <a:rPr lang="en-US" sz="4000" spc="-300" dirty="0">
                <a:solidFill>
                  <a:schemeClr val="tx1"/>
                </a:solidFill>
              </a:rPr>
              <a:t>Ask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0C21B462-E4FC-384C-84F1-328D73EE1C9E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635"/>
              </a:spcBef>
            </a:pPr>
            <a:r>
              <a:rPr lang="en-US" sz="1700" spc="-9" dirty="0"/>
              <a:t>Initial</a:t>
            </a:r>
            <a:r>
              <a:rPr lang="en-US" sz="1700" spc="-49" dirty="0"/>
              <a:t> </a:t>
            </a:r>
            <a:r>
              <a:rPr lang="en-US" sz="1700" spc="-9" dirty="0"/>
              <a:t>Contact:</a:t>
            </a:r>
            <a:endParaRPr lang="en-US" sz="1700" dirty="0"/>
          </a:p>
          <a:p>
            <a:pPr marR="4483">
              <a:lnSpc>
                <a:spcPct val="90000"/>
              </a:lnSpc>
              <a:spcBef>
                <a:spcPts val="724"/>
              </a:spcBef>
              <a:tabLst>
                <a:tab pos="167537" algn="l"/>
                <a:tab pos="174821" algn="l"/>
              </a:tabLst>
            </a:pPr>
            <a:r>
              <a:rPr lang="en-US" sz="1700" spc="-9" dirty="0"/>
              <a:t>Contact</a:t>
            </a:r>
            <a:r>
              <a:rPr lang="en-US" sz="1700" spc="-35" dirty="0"/>
              <a:t> </a:t>
            </a:r>
            <a:r>
              <a:rPr lang="en-US" sz="1700" dirty="0"/>
              <a:t>producers</a:t>
            </a:r>
            <a:r>
              <a:rPr lang="en-US" sz="1700" spc="-35" dirty="0"/>
              <a:t> </a:t>
            </a:r>
            <a:r>
              <a:rPr lang="en-US" sz="1700" dirty="0"/>
              <a:t>with</a:t>
            </a:r>
            <a:r>
              <a:rPr lang="en-US" sz="1700" spc="40" dirty="0"/>
              <a:t> </a:t>
            </a:r>
            <a:r>
              <a:rPr lang="en-US" sz="1700" spc="-9" dirty="0"/>
              <a:t>bid</a:t>
            </a:r>
            <a:r>
              <a:rPr lang="en-US" sz="1700" spc="-49" dirty="0"/>
              <a:t> </a:t>
            </a:r>
            <a:r>
              <a:rPr lang="en-US" sz="1700" dirty="0"/>
              <a:t>specs</a:t>
            </a:r>
            <a:r>
              <a:rPr lang="en-US" sz="1700" spc="-49" dirty="0"/>
              <a:t> </a:t>
            </a:r>
            <a:r>
              <a:rPr lang="en-US" sz="1700" dirty="0"/>
              <a:t>utilizing</a:t>
            </a:r>
            <a:r>
              <a:rPr lang="en-US" sz="1700" spc="-35" dirty="0"/>
              <a:t> </a:t>
            </a:r>
            <a:r>
              <a:rPr lang="en-US" sz="1700" dirty="0"/>
              <a:t>the</a:t>
            </a:r>
            <a:r>
              <a:rPr lang="en-US" sz="1700" spc="-31" dirty="0"/>
              <a:t> </a:t>
            </a:r>
            <a:r>
              <a:rPr lang="en-US" sz="1700" spc="-9" dirty="0"/>
              <a:t>small purchase,</a:t>
            </a:r>
            <a:r>
              <a:rPr lang="en-US" sz="1700" spc="9" dirty="0"/>
              <a:t> </a:t>
            </a:r>
            <a:r>
              <a:rPr lang="en-US" sz="1700" dirty="0"/>
              <a:t>micro</a:t>
            </a:r>
            <a:r>
              <a:rPr lang="en-US" sz="1700" spc="-62" dirty="0"/>
              <a:t> </a:t>
            </a:r>
            <a:r>
              <a:rPr lang="en-US" sz="1700" dirty="0"/>
              <a:t>purchase,</a:t>
            </a:r>
            <a:r>
              <a:rPr lang="en-US" sz="1700" spc="4" dirty="0"/>
              <a:t> </a:t>
            </a:r>
            <a:r>
              <a:rPr lang="en-US" sz="1700" dirty="0"/>
              <a:t>or</a:t>
            </a:r>
            <a:r>
              <a:rPr lang="en-US" sz="1700" spc="-49" dirty="0"/>
              <a:t> </a:t>
            </a:r>
            <a:r>
              <a:rPr lang="en-US" sz="1700" spc="-9" dirty="0"/>
              <a:t>informal bid </a:t>
            </a:r>
            <a:r>
              <a:rPr lang="en-US" sz="1700" dirty="0"/>
              <a:t>method</a:t>
            </a:r>
            <a:r>
              <a:rPr lang="en-US" sz="1700" spc="-18" dirty="0"/>
              <a:t> </a:t>
            </a:r>
            <a:r>
              <a:rPr lang="en-US" sz="1700" dirty="0"/>
              <a:t>with:</a:t>
            </a:r>
          </a:p>
          <a:p>
            <a:pPr marL="167537" marR="4483" indent="-228600">
              <a:lnSpc>
                <a:spcPct val="90000"/>
              </a:lnSpc>
              <a:spcBef>
                <a:spcPts val="724"/>
              </a:spcBef>
              <a:buFont typeface="Arial" panose="020B0604020202020204" pitchFamily="34" charset="0"/>
              <a:buChar char="•"/>
              <a:tabLst>
                <a:tab pos="167537" algn="l"/>
                <a:tab pos="174821" algn="l"/>
              </a:tabLst>
            </a:pPr>
            <a:r>
              <a:rPr lang="en-US" sz="1700" dirty="0"/>
              <a:t>the</a:t>
            </a:r>
            <a:r>
              <a:rPr lang="en-US" sz="1700" spc="-40" dirty="0"/>
              <a:t> </a:t>
            </a:r>
            <a:r>
              <a:rPr lang="en-US" sz="1700" dirty="0"/>
              <a:t>items</a:t>
            </a:r>
            <a:r>
              <a:rPr lang="en-US" sz="1700" spc="-31" dirty="0"/>
              <a:t> </a:t>
            </a:r>
            <a:r>
              <a:rPr lang="en-US" sz="1700" dirty="0"/>
              <a:t>you</a:t>
            </a:r>
            <a:r>
              <a:rPr lang="en-US" sz="1700" spc="-35" dirty="0"/>
              <a:t> </a:t>
            </a:r>
            <a:r>
              <a:rPr lang="en-US" sz="1700" dirty="0"/>
              <a:t>are</a:t>
            </a:r>
            <a:r>
              <a:rPr lang="en-US" sz="1700" spc="-44" dirty="0"/>
              <a:t> </a:t>
            </a:r>
            <a:r>
              <a:rPr lang="en-US" sz="1700" spc="-9" dirty="0"/>
              <a:t>interested</a:t>
            </a:r>
            <a:r>
              <a:rPr lang="en-US" sz="1700" spc="-18" dirty="0"/>
              <a:t> </a:t>
            </a:r>
            <a:r>
              <a:rPr lang="en-US" sz="1700" spc="-22" dirty="0"/>
              <a:t>in </a:t>
            </a:r>
            <a:r>
              <a:rPr lang="en-US" sz="1700" dirty="0"/>
              <a:t>purchasing,</a:t>
            </a:r>
            <a:r>
              <a:rPr lang="en-US" sz="1700" spc="-9" dirty="0"/>
              <a:t> </a:t>
            </a:r>
          </a:p>
          <a:p>
            <a:pPr marL="167537" marR="4483" indent="-228600">
              <a:lnSpc>
                <a:spcPct val="90000"/>
              </a:lnSpc>
              <a:spcBef>
                <a:spcPts val="724"/>
              </a:spcBef>
              <a:buFont typeface="Arial" panose="020B0604020202020204" pitchFamily="34" charset="0"/>
              <a:buChar char="•"/>
              <a:tabLst>
                <a:tab pos="167537" algn="l"/>
                <a:tab pos="174821" algn="l"/>
              </a:tabLst>
            </a:pPr>
            <a:r>
              <a:rPr lang="en-US" sz="1700" dirty="0"/>
              <a:t>the</a:t>
            </a:r>
            <a:r>
              <a:rPr lang="en-US" sz="1700" spc="-62" dirty="0"/>
              <a:t> </a:t>
            </a:r>
            <a:r>
              <a:rPr lang="en-US" sz="1700" spc="-9" dirty="0"/>
              <a:t>quantity,</a:t>
            </a:r>
            <a:r>
              <a:rPr lang="en-US" sz="1700" spc="-4" dirty="0"/>
              <a:t> </a:t>
            </a:r>
            <a:r>
              <a:rPr lang="en-US" sz="1700" dirty="0"/>
              <a:t>and</a:t>
            </a:r>
            <a:r>
              <a:rPr lang="en-US" sz="1700" spc="-57" dirty="0"/>
              <a:t> </a:t>
            </a:r>
            <a:r>
              <a:rPr lang="en-US" sz="1700" dirty="0"/>
              <a:t>the</a:t>
            </a:r>
            <a:r>
              <a:rPr lang="en-US" sz="1700" spc="-57" dirty="0"/>
              <a:t> </a:t>
            </a:r>
            <a:r>
              <a:rPr lang="en-US" sz="1700" spc="-9" dirty="0"/>
              <a:t>date(s),</a:t>
            </a:r>
            <a:r>
              <a:rPr lang="en-US" sz="1700" spc="35" dirty="0"/>
              <a:t> </a:t>
            </a:r>
            <a:r>
              <a:rPr lang="en-US" sz="1700" spc="-9" dirty="0"/>
              <a:t>week(s) needed.</a:t>
            </a:r>
            <a:r>
              <a:rPr lang="en-US" sz="1700" spc="31" dirty="0"/>
              <a:t> </a:t>
            </a:r>
          </a:p>
          <a:p>
            <a:pPr marL="167537" marR="4483" indent="-228600">
              <a:lnSpc>
                <a:spcPct val="90000"/>
              </a:lnSpc>
              <a:spcBef>
                <a:spcPts val="724"/>
              </a:spcBef>
              <a:buFont typeface="Arial" panose="020B0604020202020204" pitchFamily="34" charset="0"/>
              <a:buChar char="•"/>
              <a:tabLst>
                <a:tab pos="167537" algn="l"/>
                <a:tab pos="174821" algn="l"/>
              </a:tabLst>
            </a:pPr>
            <a:r>
              <a:rPr lang="en-US" sz="1700" dirty="0"/>
              <a:t>Specify there</a:t>
            </a:r>
            <a:r>
              <a:rPr lang="en-US" sz="1700" spc="-57" dirty="0"/>
              <a:t> </a:t>
            </a:r>
            <a:r>
              <a:rPr lang="en-US" sz="1700" dirty="0"/>
              <a:t>will</a:t>
            </a:r>
            <a:r>
              <a:rPr lang="en-US" sz="1700" spc="18" dirty="0"/>
              <a:t> </a:t>
            </a:r>
            <a:r>
              <a:rPr lang="en-US" sz="1700" spc="-18" dirty="0"/>
              <a:t>be</a:t>
            </a:r>
            <a:r>
              <a:rPr lang="en-US" sz="1700" spc="-66" dirty="0"/>
              <a:t> </a:t>
            </a:r>
            <a:r>
              <a:rPr lang="en-US" sz="1700" dirty="0"/>
              <a:t>required</a:t>
            </a:r>
            <a:r>
              <a:rPr lang="en-US" sz="1700" spc="-71" dirty="0"/>
              <a:t> </a:t>
            </a:r>
            <a:r>
              <a:rPr lang="en-US" sz="1700" spc="-9" dirty="0"/>
              <a:t>information </a:t>
            </a:r>
            <a:r>
              <a:rPr lang="en-US" sz="1700" dirty="0"/>
              <a:t>needed</a:t>
            </a:r>
            <a:r>
              <a:rPr lang="en-US" sz="1700" spc="31" dirty="0"/>
              <a:t> </a:t>
            </a:r>
            <a:r>
              <a:rPr lang="en-US" sz="1700" spc="-26" dirty="0"/>
              <a:t>before</a:t>
            </a:r>
            <a:r>
              <a:rPr lang="en-US" sz="1700" spc="-57" dirty="0"/>
              <a:t> </a:t>
            </a:r>
            <a:r>
              <a:rPr lang="en-US" sz="1700" dirty="0"/>
              <a:t>purchase</a:t>
            </a:r>
            <a:r>
              <a:rPr lang="en-US" sz="1700" spc="-49" dirty="0"/>
              <a:t> </a:t>
            </a:r>
            <a:r>
              <a:rPr lang="en-US" sz="1700" spc="-9" dirty="0"/>
              <a:t>concerning</a:t>
            </a:r>
            <a:r>
              <a:rPr lang="en-US" sz="1700" spc="-57" dirty="0"/>
              <a:t> </a:t>
            </a:r>
            <a:r>
              <a:rPr lang="en-US" sz="1700" spc="-9" dirty="0"/>
              <a:t>food</a:t>
            </a:r>
            <a:r>
              <a:rPr lang="en-US" sz="1700" spc="-75" dirty="0"/>
              <a:t> </a:t>
            </a:r>
            <a:r>
              <a:rPr lang="en-US" sz="1700" spc="-18" dirty="0"/>
              <a:t>safety,</a:t>
            </a:r>
            <a:r>
              <a:rPr lang="en-US" sz="1700" spc="22" dirty="0"/>
              <a:t> </a:t>
            </a:r>
            <a:r>
              <a:rPr lang="en-US" sz="1700" spc="-18" dirty="0"/>
              <a:t>post </a:t>
            </a:r>
            <a:r>
              <a:rPr lang="en-US" sz="1700" dirty="0"/>
              <a:t>harvest</a:t>
            </a:r>
            <a:r>
              <a:rPr lang="en-US" sz="1700" spc="-35" dirty="0"/>
              <a:t> </a:t>
            </a:r>
            <a:r>
              <a:rPr lang="en-US" sz="1700" spc="-9" dirty="0"/>
              <a:t>process,</a:t>
            </a:r>
            <a:r>
              <a:rPr lang="en-US" sz="1700" spc="31" dirty="0"/>
              <a:t> </a:t>
            </a:r>
            <a:r>
              <a:rPr lang="en-US" sz="1700" dirty="0"/>
              <a:t>insurance</a:t>
            </a:r>
            <a:r>
              <a:rPr lang="en-US" sz="1700" spc="-44" dirty="0"/>
              <a:t> </a:t>
            </a:r>
            <a:r>
              <a:rPr lang="en-US" sz="1700" dirty="0"/>
              <a:t>and</a:t>
            </a:r>
            <a:r>
              <a:rPr lang="en-US" sz="1700" spc="-53" dirty="0"/>
              <a:t> </a:t>
            </a:r>
            <a:r>
              <a:rPr lang="en-US" sz="1700" spc="-9" dirty="0"/>
              <a:t>delivery.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3109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A02BE568-0B3A-DDE1-EEB6-57B4A903D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"/>
          <a:stretch/>
        </p:blipFill>
        <p:spPr>
          <a:xfrm>
            <a:off x="790860" y="457200"/>
            <a:ext cx="1061027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halk drawings on the sidewalk&#10;&#10;Description automatically generated">
            <a:extLst>
              <a:ext uri="{FF2B5EF4-FFF2-40B4-BE49-F238E27FC236}">
                <a16:creationId xmlns:a16="http://schemas.microsoft.com/office/drawing/2014/main" id="{FD61E1AC-B055-B22B-6FCF-4FAAD1A5EC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8DC03-FCB4-96C0-2865-0D75E2C4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95" y="1019493"/>
            <a:ext cx="9373592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latin typeface="+mn-lt"/>
              </a:rPr>
              <a:t>Thank you!</a:t>
            </a:r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Contact us:</a:t>
            </a:r>
            <a:br>
              <a:rPr lang="en-US" sz="4800" b="1" dirty="0">
                <a:latin typeface="+mn-lt"/>
              </a:rPr>
            </a:br>
            <a:r>
              <a:rPr lang="en-US" sz="4000" b="1" dirty="0">
                <a:solidFill>
                  <a:srgbClr val="C0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farmtoschool@sevengenerationsahead.org</a:t>
            </a:r>
            <a:endParaRPr lang="en-US" sz="4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8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9354" y="457201"/>
            <a:ext cx="5337270" cy="18359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One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49B530FE-A87D-41A0-A920-ADC6539EA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353" y="2560829"/>
            <a:ext cx="5029200" cy="18288"/>
          </a:xfrm>
          <a:custGeom>
            <a:avLst/>
            <a:gdLst>
              <a:gd name="connsiteX0" fmla="*/ 0 w 5029200"/>
              <a:gd name="connsiteY0" fmla="*/ 0 h 18288"/>
              <a:gd name="connsiteX1" fmla="*/ 528066 w 5029200"/>
              <a:gd name="connsiteY1" fmla="*/ 0 h 18288"/>
              <a:gd name="connsiteX2" fmla="*/ 1207008 w 5029200"/>
              <a:gd name="connsiteY2" fmla="*/ 0 h 18288"/>
              <a:gd name="connsiteX3" fmla="*/ 1785366 w 5029200"/>
              <a:gd name="connsiteY3" fmla="*/ 0 h 18288"/>
              <a:gd name="connsiteX4" fmla="*/ 2313432 w 5029200"/>
              <a:gd name="connsiteY4" fmla="*/ 0 h 18288"/>
              <a:gd name="connsiteX5" fmla="*/ 2992374 w 5029200"/>
              <a:gd name="connsiteY5" fmla="*/ 0 h 18288"/>
              <a:gd name="connsiteX6" fmla="*/ 3621024 w 5029200"/>
              <a:gd name="connsiteY6" fmla="*/ 0 h 18288"/>
              <a:gd name="connsiteX7" fmla="*/ 4249674 w 5029200"/>
              <a:gd name="connsiteY7" fmla="*/ 0 h 18288"/>
              <a:gd name="connsiteX8" fmla="*/ 5029200 w 5029200"/>
              <a:gd name="connsiteY8" fmla="*/ 0 h 18288"/>
              <a:gd name="connsiteX9" fmla="*/ 5029200 w 5029200"/>
              <a:gd name="connsiteY9" fmla="*/ 18288 h 18288"/>
              <a:gd name="connsiteX10" fmla="*/ 4501134 w 5029200"/>
              <a:gd name="connsiteY10" fmla="*/ 18288 h 18288"/>
              <a:gd name="connsiteX11" fmla="*/ 4023360 w 5029200"/>
              <a:gd name="connsiteY11" fmla="*/ 18288 h 18288"/>
              <a:gd name="connsiteX12" fmla="*/ 3344418 w 5029200"/>
              <a:gd name="connsiteY12" fmla="*/ 18288 h 18288"/>
              <a:gd name="connsiteX13" fmla="*/ 2816352 w 5029200"/>
              <a:gd name="connsiteY13" fmla="*/ 18288 h 18288"/>
              <a:gd name="connsiteX14" fmla="*/ 2137410 w 5029200"/>
              <a:gd name="connsiteY14" fmla="*/ 18288 h 18288"/>
              <a:gd name="connsiteX15" fmla="*/ 1408176 w 5029200"/>
              <a:gd name="connsiteY15" fmla="*/ 18288 h 18288"/>
              <a:gd name="connsiteX16" fmla="*/ 829818 w 5029200"/>
              <a:gd name="connsiteY16" fmla="*/ 18288 h 18288"/>
              <a:gd name="connsiteX17" fmla="*/ 0 w 5029200"/>
              <a:gd name="connsiteY17" fmla="*/ 18288 h 18288"/>
              <a:gd name="connsiteX18" fmla="*/ 0 w 5029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29200" h="18288" fill="none" extrusionOk="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029200" h="18288" stroke="0" extrusionOk="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9353" y="2750313"/>
            <a:ext cx="5461095" cy="382598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defTabSz="914400"/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 local food.. </a:t>
            </a:r>
          </a:p>
          <a:p>
            <a:pPr defTabSz="914400"/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 what’s growing so you can focus on fresh, local procurement.</a:t>
            </a:r>
          </a:p>
          <a:p>
            <a:pPr defTabSz="914400"/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 there’s more to local, beyond fruit and veggies.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yogurt and string cheese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flour and grains like rice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proteins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honey and maple syrup</a:t>
            </a:r>
          </a:p>
          <a:p>
            <a:pPr marL="342900" indent="-2286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 seasonal availability is your first step to successfully purchasing local foods. </a:t>
            </a:r>
          </a:p>
          <a:p>
            <a:pPr defTabSz="914400"/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Discover the seasons for local at: IL Farmers Market Assoc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What’s in Season?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your local farmers market manager for grower info and seasonal info for your area.</a:t>
            </a:r>
          </a:p>
          <a:p>
            <a:pPr defTabSz="914400"/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 on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Market Maker </a:t>
            </a:r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discover what’s available in your area.</a:t>
            </a:r>
          </a:p>
          <a:p>
            <a:pPr defTabSz="914400"/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on the ISBE LFS list for interested growers and producers. </a:t>
            </a: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</a:endParaRPr>
          </a:p>
          <a:p>
            <a:pPr indent="-228600" defTabSz="914400"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10617-6C6E-2B3B-EBCE-F6677755C5AD}"/>
              </a:ext>
            </a:extLst>
          </p:cNvPr>
          <p:cNvSpPr txBox="1"/>
          <p:nvPr/>
        </p:nvSpPr>
        <p:spPr>
          <a:xfrm>
            <a:off x="1105021" y="5329806"/>
            <a:ext cx="255341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“.. a school called inquiring about what veggies I could deliver for next month’s menu.    In late November..”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*shared at the Everything Local farmer conference</a:t>
            </a:r>
          </a:p>
        </p:txBody>
      </p:sp>
      <p:pic>
        <p:nvPicPr>
          <p:cNvPr id="31" name="Picture Placeholder 30" descr="A screenshot of a phone&#10;&#10;Description automatically generated">
            <a:extLst>
              <a:ext uri="{FF2B5EF4-FFF2-40B4-BE49-F238E27FC236}">
                <a16:creationId xmlns:a16="http://schemas.microsoft.com/office/drawing/2014/main" id="{B02FBBCB-87B4-5492-9A4E-CC379FEA32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6" b="7206"/>
          <a:stretch>
            <a:fillRect/>
          </a:stretch>
        </p:blipFill>
        <p:spPr>
          <a:xfrm>
            <a:off x="1031935" y="419069"/>
            <a:ext cx="2697163" cy="4662487"/>
          </a:xfrm>
        </p:spPr>
      </p:pic>
    </p:spTree>
    <p:extLst>
      <p:ext uri="{BB962C8B-B14F-4D97-AF65-F5344CB8AC3E}">
        <p14:creationId xmlns:p14="http://schemas.microsoft.com/office/powerpoint/2010/main" val="355651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0465" y="609600"/>
            <a:ext cx="4454591" cy="13308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Two</a:t>
            </a: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Discover ways to menu Illinois foods year-round</a:t>
            </a:r>
          </a:p>
        </p:txBody>
      </p:sp>
      <p:pic>
        <p:nvPicPr>
          <p:cNvPr id="8" name="Picture Placeholder 7" descr="A poster with vegetables and fruits&#10;&#10;Description automatically generated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4" r="-1" b="8144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20465" y="2550039"/>
            <a:ext cx="4140013" cy="3908586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defTabSz="914400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Farm to School Network Toolkit</a:t>
            </a:r>
          </a:p>
          <a:p>
            <a:pPr lvl="1" indent="-228600" defTabSz="914400"/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Illinoisfarmtoschool.org</a:t>
            </a: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-228600" defTabSz="914400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IFSN Mighty Mini Training Videos</a:t>
            </a:r>
          </a:p>
          <a:p>
            <a:pPr lvl="1" indent="-228600" defTabSz="914400"/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Adding Local to the Menu</a:t>
            </a:r>
            <a:endParaRPr lang="en-US" sz="2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28600" defTabSz="914400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Chef Ann Recipes and Menuing</a:t>
            </a:r>
          </a:p>
          <a:p>
            <a:pPr lvl="1" indent="-228600" defTabSz="914400"/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Toolbox</a:t>
            </a:r>
            <a:endParaRPr lang="en-US" sz="2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28600" defTabSz="914400"/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food resource toolkits! Register for </a:t>
            </a:r>
            <a:r>
              <a:rPr lang="en-US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Harvest of the Month</a:t>
            </a:r>
            <a:endParaRPr lang="en-US" sz="2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8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Three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872899"/>
            <a:ext cx="4368602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Utilize the resources available to you</a:t>
            </a:r>
          </a:p>
          <a:p>
            <a:pPr indent="-228600" defTabSz="914400">
              <a:spcBef>
                <a:spcPts val="0"/>
              </a:spcBef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Harvest of the Month food-based education, fun activities and recipes for 38 foods. </a:t>
            </a:r>
          </a:p>
          <a:p>
            <a:pPr indent="-228600" defTabSz="914400"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Register for 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IL Harvest of the Month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28600" defTabSz="914400">
              <a:spcBef>
                <a:spcPts val="0"/>
              </a:spcBef>
              <a:defRPr/>
            </a:pPr>
            <a:endParaRPr kumimoji="0" lang="en-US" sz="22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indent="-228600" defTabSz="914400">
              <a:spcBef>
                <a:spcPts val="0"/>
              </a:spcBef>
              <a:defRPr/>
            </a:pPr>
            <a:endParaRPr kumimoji="0" lang="en-US" sz="22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indent="-228600" defTabSz="914400"/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Picture 3" descr="A broccoli with text on i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r="6295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248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6977" y="228600"/>
            <a:ext cx="814961" cy="12620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9633" y="4425886"/>
            <a:ext cx="1450299" cy="75571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5418" y="1975957"/>
            <a:ext cx="8053404" cy="99606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85418" y="3222452"/>
            <a:ext cx="8053404" cy="994648"/>
          </a:xfrm>
          <a:prstGeom prst="rect">
            <a:avLst/>
          </a:prstGeom>
        </p:spPr>
      </p:pic>
      <p:sp>
        <p:nvSpPr>
          <p:cNvPr id="24" name="object 5">
            <a:extLst>
              <a:ext uri="{FF2B5EF4-FFF2-40B4-BE49-F238E27FC236}">
                <a16:creationId xmlns:a16="http://schemas.microsoft.com/office/drawing/2014/main" id="{A00CFF4C-FA1A-878C-649D-5609FB122AB9}"/>
              </a:ext>
            </a:extLst>
          </p:cNvPr>
          <p:cNvSpPr txBox="1">
            <a:spLocks/>
          </p:cNvSpPr>
          <p:nvPr/>
        </p:nvSpPr>
        <p:spPr>
          <a:xfrm>
            <a:off x="3231119" y="76045"/>
            <a:ext cx="61630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06" marR="4483" indent="11206" defTabSz="914400">
              <a:spcAft>
                <a:spcPts val="600"/>
              </a:spcAft>
            </a:pPr>
            <a:r>
              <a:rPr lang="en-US" sz="4400" spc="-106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Four: Procurement</a:t>
            </a:r>
          </a:p>
          <a:p>
            <a:pPr marL="11206" marR="4483" indent="11206" defTabSz="914400">
              <a:spcAft>
                <a:spcPts val="600"/>
              </a:spcAft>
            </a:pPr>
            <a:r>
              <a:rPr lang="en-US" sz="4000" spc="-106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32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by making a plan.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Develop a Plan </a:t>
            </a:r>
            <a:b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That Works</a:t>
            </a:r>
          </a:p>
        </p:txBody>
      </p:sp>
      <p:pic>
        <p:nvPicPr>
          <p:cNvPr id="7" name="Picture 6" descr="A diagram of a farm to school program&#10;&#10;Description automatically generated">
            <a:extLst>
              <a:ext uri="{FF2B5EF4-FFF2-40B4-BE49-F238E27FC236}">
                <a16:creationId xmlns:a16="http://schemas.microsoft.com/office/drawing/2014/main" id="{2FB1832A-B192-6A44-847B-8D83ED063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601926"/>
            <a:ext cx="7225748" cy="56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5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  <p:pic>
        <p:nvPicPr>
          <p:cNvPr id="6" name="Picture 5" descr="A person holding tacos on a counter&#10;&#10;Description automatically generated">
            <a:extLst>
              <a:ext uri="{FF2B5EF4-FFF2-40B4-BE49-F238E27FC236}">
                <a16:creationId xmlns:a16="http://schemas.microsoft.com/office/drawing/2014/main" id="{DC61FED3-EEEC-1063-09F1-7E15EE2C6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A761AD4B-F25B-4D40-669E-4C35F6EADCDA}"/>
              </a:ext>
            </a:extLst>
          </p:cNvPr>
          <p:cNvSpPr txBox="1">
            <a:spLocks/>
          </p:cNvSpPr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06" marR="4483" lvl="0" indent="11206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Buyer Profile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69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A6ACD-E508-628C-CDE8-0849EA9E8204}"/>
              </a:ext>
            </a:extLst>
          </p:cNvPr>
          <p:cNvSpPr txBox="1"/>
          <p:nvPr/>
        </p:nvSpPr>
        <p:spPr>
          <a:xfrm>
            <a:off x="604398" y="2360407"/>
            <a:ext cx="3768917" cy="16061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 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Buyer Profile to share all your information with farmers, food hubs and others.</a:t>
            </a:r>
          </a:p>
        </p:txBody>
      </p:sp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3360F5F4-267C-1B67-0F79-A8BE5141A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36" y="432508"/>
            <a:ext cx="4858328" cy="594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0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ssion Gothic Regular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A6ACD-E508-628C-CDE8-0849EA9E8204}"/>
              </a:ext>
            </a:extLst>
          </p:cNvPr>
          <p:cNvSpPr txBox="1"/>
          <p:nvPr/>
        </p:nvSpPr>
        <p:spPr>
          <a:xfrm>
            <a:off x="553860" y="2432990"/>
            <a:ext cx="3768917" cy="16061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find the buyer profile in our Procurement Toolkit here: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https://illinoisfarmtoschool.org/toolkit/local-food-procurement/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us to add your profile to The Land Connection Local Food Purchasing Guide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60F5F4-267C-1B67-0F79-A8BE5141A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27273" y="274332"/>
            <a:ext cx="4913744" cy="601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45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arm to School">
      <a:dk1>
        <a:sysClr val="windowText" lastClr="000000"/>
      </a:dk1>
      <a:lt1>
        <a:sysClr val="window" lastClr="FFFFFF"/>
      </a:lt1>
      <a:dk2>
        <a:srgbClr val="006634"/>
      </a:dk2>
      <a:lt2>
        <a:srgbClr val="9ACB32"/>
      </a:lt2>
      <a:accent1>
        <a:srgbClr val="FFA407"/>
      </a:accent1>
      <a:accent2>
        <a:srgbClr val="F3A31C"/>
      </a:accent2>
      <a:accent3>
        <a:srgbClr val="F06428"/>
      </a:accent3>
      <a:accent4>
        <a:srgbClr val="166335"/>
      </a:accent4>
      <a:accent5>
        <a:srgbClr val="99CF45"/>
      </a:accent5>
      <a:accent6>
        <a:srgbClr val="B44059"/>
      </a:accent6>
      <a:hlink>
        <a:srgbClr val="656476"/>
      </a:hlink>
      <a:folHlink>
        <a:srgbClr val="97ACC1"/>
      </a:folHlink>
    </a:clrScheme>
    <a:fontScheme name="Farm to School">
      <a:majorFont>
        <a:latin typeface="Mission Gothic Regular"/>
        <a:ea typeface=""/>
        <a:cs typeface=""/>
      </a:majorFont>
      <a:minorFont>
        <a:latin typeface="Mission Gothic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460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Mission Gothic Regular</vt:lpstr>
      <vt:lpstr>Office Theme</vt:lpstr>
      <vt:lpstr>1_Office Theme</vt:lpstr>
      <vt:lpstr>Local Procurement and Farm to School Programming</vt:lpstr>
      <vt:lpstr>Step One</vt:lpstr>
      <vt:lpstr>Step Two Discover ways to menu Illinois foods year-round</vt:lpstr>
      <vt:lpstr>Step Three</vt:lpstr>
      <vt:lpstr>PowerPoint Presentation</vt:lpstr>
      <vt:lpstr>Develop a Plan  That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Contact us: farmtoschool@sevengenerationsahead.org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Procurement Day at Janie’s Mill</dc:title>
  <dc:creator>Farm to School</dc:creator>
  <cp:lastModifiedBy>Farm to School</cp:lastModifiedBy>
  <cp:revision>7</cp:revision>
  <dcterms:created xsi:type="dcterms:W3CDTF">2023-09-27T13:05:53Z</dcterms:created>
  <dcterms:modified xsi:type="dcterms:W3CDTF">2024-01-24T20:02:19Z</dcterms:modified>
</cp:coreProperties>
</file>